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C8B_2AC32D7B.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Lst>
  <p:notesMasterIdLst>
    <p:notesMasterId r:id="rId120"/>
  </p:notesMasterIdLst>
  <p:sldIdLst>
    <p:sldId id="256" r:id="rId6"/>
    <p:sldId id="353" r:id="rId7"/>
    <p:sldId id="257" r:id="rId8"/>
    <p:sldId id="355" r:id="rId9"/>
    <p:sldId id="357" r:id="rId10"/>
    <p:sldId id="354" r:id="rId11"/>
    <p:sldId id="260" r:id="rId12"/>
    <p:sldId id="263" r:id="rId13"/>
    <p:sldId id="317" r:id="rId14"/>
    <p:sldId id="261" r:id="rId15"/>
    <p:sldId id="358" r:id="rId16"/>
    <p:sldId id="266" r:id="rId17"/>
    <p:sldId id="267" r:id="rId18"/>
    <p:sldId id="272" r:id="rId19"/>
    <p:sldId id="296" r:id="rId20"/>
    <p:sldId id="297" r:id="rId21"/>
    <p:sldId id="298" r:id="rId22"/>
    <p:sldId id="299" r:id="rId23"/>
    <p:sldId id="300" r:id="rId24"/>
    <p:sldId id="301" r:id="rId25"/>
    <p:sldId id="269" r:id="rId26"/>
    <p:sldId id="270" r:id="rId27"/>
    <p:sldId id="271" r:id="rId28"/>
    <p:sldId id="274" r:id="rId29"/>
    <p:sldId id="276" r:id="rId30"/>
    <p:sldId id="277" r:id="rId31"/>
    <p:sldId id="279" r:id="rId32"/>
    <p:sldId id="280" r:id="rId33"/>
    <p:sldId id="281" r:id="rId34"/>
    <p:sldId id="282" r:id="rId35"/>
    <p:sldId id="283" r:id="rId36"/>
    <p:sldId id="284" r:id="rId37"/>
    <p:sldId id="273" r:id="rId38"/>
    <p:sldId id="285" r:id="rId39"/>
    <p:sldId id="312" r:id="rId40"/>
    <p:sldId id="351" r:id="rId41"/>
    <p:sldId id="313" r:id="rId42"/>
    <p:sldId id="314" r:id="rId43"/>
    <p:sldId id="315" r:id="rId44"/>
    <p:sldId id="316" r:id="rId45"/>
    <p:sldId id="319" r:id="rId46"/>
    <p:sldId id="306" r:id="rId47"/>
    <p:sldId id="3215" r:id="rId48"/>
    <p:sldId id="3216" r:id="rId49"/>
    <p:sldId id="304" r:id="rId50"/>
    <p:sldId id="303" r:id="rId51"/>
    <p:sldId id="302" r:id="rId52"/>
    <p:sldId id="3217" r:id="rId53"/>
    <p:sldId id="3218" r:id="rId54"/>
    <p:sldId id="3219" r:id="rId55"/>
    <p:sldId id="3220" r:id="rId56"/>
    <p:sldId id="3221" r:id="rId57"/>
    <p:sldId id="3222" r:id="rId58"/>
    <p:sldId id="3223" r:id="rId59"/>
    <p:sldId id="3224" r:id="rId60"/>
    <p:sldId id="3225" r:id="rId61"/>
    <p:sldId id="3226" r:id="rId62"/>
    <p:sldId id="3227" r:id="rId63"/>
    <p:sldId id="3228" r:id="rId64"/>
    <p:sldId id="3229" r:id="rId65"/>
    <p:sldId id="3230" r:id="rId66"/>
    <p:sldId id="321" r:id="rId67"/>
    <p:sldId id="322" r:id="rId68"/>
    <p:sldId id="309" r:id="rId69"/>
    <p:sldId id="307" r:id="rId70"/>
    <p:sldId id="323" r:id="rId71"/>
    <p:sldId id="324" r:id="rId72"/>
    <p:sldId id="325" r:id="rId73"/>
    <p:sldId id="326" r:id="rId74"/>
    <p:sldId id="327" r:id="rId75"/>
    <p:sldId id="328" r:id="rId76"/>
    <p:sldId id="334" r:id="rId77"/>
    <p:sldId id="335" r:id="rId78"/>
    <p:sldId id="288" r:id="rId79"/>
    <p:sldId id="336" r:id="rId80"/>
    <p:sldId id="329" r:id="rId81"/>
    <p:sldId id="341" r:id="rId82"/>
    <p:sldId id="305" r:id="rId83"/>
    <p:sldId id="342" r:id="rId84"/>
    <p:sldId id="343" r:id="rId85"/>
    <p:sldId id="344" r:id="rId86"/>
    <p:sldId id="345" r:id="rId87"/>
    <p:sldId id="346" r:id="rId88"/>
    <p:sldId id="347" r:id="rId89"/>
    <p:sldId id="348" r:id="rId90"/>
    <p:sldId id="352" r:id="rId91"/>
    <p:sldId id="340" r:id="rId92"/>
    <p:sldId id="330" r:id="rId93"/>
    <p:sldId id="331" r:id="rId94"/>
    <p:sldId id="349" r:id="rId95"/>
    <p:sldId id="350" r:id="rId96"/>
    <p:sldId id="339" r:id="rId97"/>
    <p:sldId id="361" r:id="rId98"/>
    <p:sldId id="3206" r:id="rId99"/>
    <p:sldId id="3205" r:id="rId100"/>
    <p:sldId id="3201" r:id="rId101"/>
    <p:sldId id="3202" r:id="rId102"/>
    <p:sldId id="3203" r:id="rId103"/>
    <p:sldId id="3204" r:id="rId104"/>
    <p:sldId id="3209" r:id="rId105"/>
    <p:sldId id="3208" r:id="rId106"/>
    <p:sldId id="3210" r:id="rId107"/>
    <p:sldId id="3207" r:id="rId108"/>
    <p:sldId id="3211" r:id="rId109"/>
    <p:sldId id="3214" r:id="rId110"/>
    <p:sldId id="3213" r:id="rId111"/>
    <p:sldId id="287" r:id="rId112"/>
    <p:sldId id="291" r:id="rId113"/>
    <p:sldId id="292" r:id="rId114"/>
    <p:sldId id="293" r:id="rId115"/>
    <p:sldId id="294" r:id="rId116"/>
    <p:sldId id="3231" r:id="rId117"/>
    <p:sldId id="359" r:id="rId118"/>
    <p:sldId id="286" r:id="rId11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49B027-013D-4563-AD8F-E54AA1A98F64}" name="SFE Operator/Dispatch" initials="SO" userId="S::tocabsence@sd8.bc.ca::f5b24c88-f40b-49b4-851f-3a94ec255f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E84"/>
    <a:srgbClr val="632B8D"/>
    <a:srgbClr val="287CF8"/>
    <a:srgbClr val="8CC6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E6480-7F56-49A0-8DB6-6EF60B11E590}" v="277" dt="2024-01-31T17:21:25.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125"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R Services" userId="299d0595-271f-4af2-a9ea-529a0034a3a8" providerId="ADAL" clId="{4B738D27-EE9C-4BD7-A7D8-448254C21AC9}"/>
    <pc:docChg chg="modSld">
      <pc:chgData name="HR Services" userId="299d0595-271f-4af2-a9ea-529a0034a3a8" providerId="ADAL" clId="{4B738D27-EE9C-4BD7-A7D8-448254C21AC9}" dt="2023-10-17T18:16:12.828" v="34" actId="20577"/>
      <pc:docMkLst>
        <pc:docMk/>
      </pc:docMkLst>
      <pc:sldChg chg="modSp">
        <pc:chgData name="HR Services" userId="299d0595-271f-4af2-a9ea-529a0034a3a8" providerId="ADAL" clId="{4B738D27-EE9C-4BD7-A7D8-448254C21AC9}" dt="2023-10-17T18:15:53.052" v="17" actId="20577"/>
        <pc:sldMkLst>
          <pc:docMk/>
          <pc:sldMk cId="1985739660" sldId="287"/>
        </pc:sldMkLst>
        <pc:spChg chg="mod">
          <ac:chgData name="HR Services" userId="299d0595-271f-4af2-a9ea-529a0034a3a8" providerId="ADAL" clId="{4B738D27-EE9C-4BD7-A7D8-448254C21AC9}" dt="2023-10-17T18:15:53.052" v="17" actId="20577"/>
          <ac:spMkLst>
            <pc:docMk/>
            <pc:sldMk cId="1985739660" sldId="287"/>
            <ac:spMk id="3" creationId="{8886DDDF-EF14-4177-901D-D4D646CD3559}"/>
          </ac:spMkLst>
        </pc:spChg>
      </pc:sldChg>
      <pc:sldChg chg="modSp">
        <pc:chgData name="HR Services" userId="299d0595-271f-4af2-a9ea-529a0034a3a8" providerId="ADAL" clId="{4B738D27-EE9C-4BD7-A7D8-448254C21AC9}" dt="2023-10-17T18:16:12.828" v="34" actId="20577"/>
        <pc:sldMkLst>
          <pc:docMk/>
          <pc:sldMk cId="1286580845" sldId="291"/>
        </pc:sldMkLst>
        <pc:spChg chg="mod">
          <ac:chgData name="HR Services" userId="299d0595-271f-4af2-a9ea-529a0034a3a8" providerId="ADAL" clId="{4B738D27-EE9C-4BD7-A7D8-448254C21AC9}" dt="2023-10-17T18:16:12.828" v="34" actId="20577"/>
          <ac:spMkLst>
            <pc:docMk/>
            <pc:sldMk cId="1286580845" sldId="291"/>
            <ac:spMk id="2" creationId="{00000000-0000-0000-0000-000000000000}"/>
          </ac:spMkLst>
        </pc:spChg>
      </pc:sldChg>
      <pc:sldChg chg="modSp mod">
        <pc:chgData name="HR Services" userId="299d0595-271f-4af2-a9ea-529a0034a3a8" providerId="ADAL" clId="{4B738D27-EE9C-4BD7-A7D8-448254C21AC9}" dt="2023-10-17T18:14:20.048" v="0" actId="1076"/>
        <pc:sldMkLst>
          <pc:docMk/>
          <pc:sldMk cId="2572057120" sldId="3220"/>
        </pc:sldMkLst>
        <pc:spChg chg="mod">
          <ac:chgData name="HR Services" userId="299d0595-271f-4af2-a9ea-529a0034a3a8" providerId="ADAL" clId="{4B738D27-EE9C-4BD7-A7D8-448254C21AC9}" dt="2023-10-17T18:14:20.048" v="0" actId="1076"/>
          <ac:spMkLst>
            <pc:docMk/>
            <pc:sldMk cId="2572057120" sldId="3220"/>
            <ac:spMk id="2" creationId="{3E53F060-1C16-3880-301F-EA73496522F5}"/>
          </ac:spMkLst>
        </pc:spChg>
      </pc:sldChg>
    </pc:docChg>
  </pc:docChgLst>
  <pc:docChgLst>
    <pc:chgData name="Theresa Montpellier" userId="6dee15f2-bac2-414a-9d61-b0f3a128a10e" providerId="ADAL" clId="{3F990DFC-BB22-44AC-880A-0FD6C32F2940}"/>
    <pc:docChg chg="modSld">
      <pc:chgData name="Theresa Montpellier" userId="6dee15f2-bac2-414a-9d61-b0f3a128a10e" providerId="ADAL" clId="{3F990DFC-BB22-44AC-880A-0FD6C32F2940}" dt="2023-11-30T17:14:17.804" v="34" actId="1076"/>
      <pc:docMkLst>
        <pc:docMk/>
      </pc:docMkLst>
      <pc:sldChg chg="modSp mod modAnim">
        <pc:chgData name="Theresa Montpellier" userId="6dee15f2-bac2-414a-9d61-b0f3a128a10e" providerId="ADAL" clId="{3F990DFC-BB22-44AC-880A-0FD6C32F2940}" dt="2023-11-30T17:12:59.225" v="32" actId="6549"/>
        <pc:sldMkLst>
          <pc:docMk/>
          <pc:sldMk cId="2595717107" sldId="273"/>
        </pc:sldMkLst>
        <pc:spChg chg="mod">
          <ac:chgData name="Theresa Montpellier" userId="6dee15f2-bac2-414a-9d61-b0f3a128a10e" providerId="ADAL" clId="{3F990DFC-BB22-44AC-880A-0FD6C32F2940}" dt="2023-11-30T17:12:59.225" v="32" actId="6549"/>
          <ac:spMkLst>
            <pc:docMk/>
            <pc:sldMk cId="2595717107" sldId="273"/>
            <ac:spMk id="3" creationId="{655C59A3-1974-4C50-A853-2DF7F358D178}"/>
          </ac:spMkLst>
        </pc:spChg>
      </pc:sldChg>
      <pc:sldChg chg="modSp mod">
        <pc:chgData name="Theresa Montpellier" userId="6dee15f2-bac2-414a-9d61-b0f3a128a10e" providerId="ADAL" clId="{3F990DFC-BB22-44AC-880A-0FD6C32F2940}" dt="2023-11-30T17:14:17.804" v="34" actId="1076"/>
        <pc:sldMkLst>
          <pc:docMk/>
          <pc:sldMk cId="3015220513" sldId="3228"/>
        </pc:sldMkLst>
        <pc:spChg chg="mod">
          <ac:chgData name="Theresa Montpellier" userId="6dee15f2-bac2-414a-9d61-b0f3a128a10e" providerId="ADAL" clId="{3F990DFC-BB22-44AC-880A-0FD6C32F2940}" dt="2023-11-30T17:14:13.735" v="33" actId="1076"/>
          <ac:spMkLst>
            <pc:docMk/>
            <pc:sldMk cId="3015220513" sldId="3228"/>
            <ac:spMk id="2" creationId="{AC69B0F2-E721-9AE3-0B8C-522B78CF0556}"/>
          </ac:spMkLst>
        </pc:spChg>
        <pc:spChg chg="mod">
          <ac:chgData name="Theresa Montpellier" userId="6dee15f2-bac2-414a-9d61-b0f3a128a10e" providerId="ADAL" clId="{3F990DFC-BB22-44AC-880A-0FD6C32F2940}" dt="2023-11-30T17:14:17.804" v="34" actId="1076"/>
          <ac:spMkLst>
            <pc:docMk/>
            <pc:sldMk cId="3015220513" sldId="3228"/>
            <ac:spMk id="4" creationId="{DD012779-4030-BCD3-E0B5-354BE2245063}"/>
          </ac:spMkLst>
        </pc:spChg>
      </pc:sldChg>
    </pc:docChg>
  </pc:docChgLst>
  <pc:docChgLst>
    <pc:chgData name="Melissa Maida" userId="ca86c8e7-8f9b-44ce-91c8-2ef4d13bfa61" providerId="ADAL" clId="{0B7E6480-7F56-49A0-8DB6-6EF60B11E590}"/>
    <pc:docChg chg="delSld modSld">
      <pc:chgData name="Melissa Maida" userId="ca86c8e7-8f9b-44ce-91c8-2ef4d13bfa61" providerId="ADAL" clId="{0B7E6480-7F56-49A0-8DB6-6EF60B11E590}" dt="2024-01-31T17:21:25.483" v="278" actId="20577"/>
      <pc:docMkLst>
        <pc:docMk/>
      </pc:docMkLst>
      <pc:sldChg chg="del">
        <pc:chgData name="Melissa Maida" userId="ca86c8e7-8f9b-44ce-91c8-2ef4d13bfa61" providerId="ADAL" clId="{0B7E6480-7F56-49A0-8DB6-6EF60B11E590}" dt="2024-01-03T18:23:03.218" v="0" actId="2696"/>
        <pc:sldMkLst>
          <pc:docMk/>
          <pc:sldMk cId="3363461557" sldId="259"/>
        </pc:sldMkLst>
      </pc:sldChg>
      <pc:sldChg chg="modSp">
        <pc:chgData name="Melissa Maida" userId="ca86c8e7-8f9b-44ce-91c8-2ef4d13bfa61" providerId="ADAL" clId="{0B7E6480-7F56-49A0-8DB6-6EF60B11E590}" dt="2024-01-31T17:21:25.483" v="278" actId="20577"/>
        <pc:sldMkLst>
          <pc:docMk/>
          <pc:sldMk cId="1398079042" sldId="263"/>
        </pc:sldMkLst>
        <pc:spChg chg="mod">
          <ac:chgData name="Melissa Maida" userId="ca86c8e7-8f9b-44ce-91c8-2ef4d13bfa61" providerId="ADAL" clId="{0B7E6480-7F56-49A0-8DB6-6EF60B11E590}" dt="2024-01-31T17:21:25.483" v="278" actId="20577"/>
          <ac:spMkLst>
            <pc:docMk/>
            <pc:sldMk cId="1398079042" sldId="263"/>
            <ac:spMk id="3" creationId="{4B90481F-7803-4728-AEB6-1F29DF6AB336}"/>
          </ac:spMkLst>
        </pc:spChg>
      </pc:sldChg>
      <pc:sldChg chg="modSp mod modAnim">
        <pc:chgData name="Melissa Maida" userId="ca86c8e7-8f9b-44ce-91c8-2ef4d13bfa61" providerId="ADAL" clId="{0B7E6480-7F56-49A0-8DB6-6EF60B11E590}" dt="2024-01-03T18:26:46.233" v="272"/>
        <pc:sldMkLst>
          <pc:docMk/>
          <pc:sldMk cId="876441681" sldId="354"/>
        </pc:sldMkLst>
        <pc:spChg chg="mod">
          <ac:chgData name="Melissa Maida" userId="ca86c8e7-8f9b-44ce-91c8-2ef4d13bfa61" providerId="ADAL" clId="{0B7E6480-7F56-49A0-8DB6-6EF60B11E590}" dt="2024-01-03T18:26:19.505" v="271" actId="14100"/>
          <ac:spMkLst>
            <pc:docMk/>
            <pc:sldMk cId="876441681" sldId="354"/>
            <ac:spMk id="10" creationId="{62352DFC-7C2C-4124-B3FC-BEF377AFE1FF}"/>
          </ac:spMkLst>
        </pc:spChg>
      </pc:sldChg>
    </pc:docChg>
  </pc:docChgLst>
  <pc:docChgLst>
    <pc:chgData name="Theresa Montpellier" userId="6dee15f2-bac2-414a-9d61-b0f3a128a10e" providerId="ADAL" clId="{EC8B9328-1A65-4259-8BE0-81965E5E7446}"/>
    <pc:docChg chg="modSld">
      <pc:chgData name="Theresa Montpellier" userId="6dee15f2-bac2-414a-9d61-b0f3a128a10e" providerId="ADAL" clId="{EC8B9328-1A65-4259-8BE0-81965E5E7446}" dt="2023-11-03T16:26:23.902" v="29" actId="20577"/>
      <pc:docMkLst>
        <pc:docMk/>
      </pc:docMkLst>
      <pc:sldChg chg="modSp">
        <pc:chgData name="Theresa Montpellier" userId="6dee15f2-bac2-414a-9d61-b0f3a128a10e" providerId="ADAL" clId="{EC8B9328-1A65-4259-8BE0-81965E5E7446}" dt="2023-11-03T16:26:23.902" v="29" actId="20577"/>
        <pc:sldMkLst>
          <pc:docMk/>
          <pc:sldMk cId="1981596605" sldId="313"/>
        </pc:sldMkLst>
        <pc:spChg chg="mod">
          <ac:chgData name="Theresa Montpellier" userId="6dee15f2-bac2-414a-9d61-b0f3a128a10e" providerId="ADAL" clId="{EC8B9328-1A65-4259-8BE0-81965E5E7446}" dt="2023-11-03T16:26:23.902" v="29" actId="20577"/>
          <ac:spMkLst>
            <pc:docMk/>
            <pc:sldMk cId="1981596605" sldId="313"/>
            <ac:spMk id="3" creationId="{360810EB-0C0C-EE67-06F8-E43D46CEAC1B}"/>
          </ac:spMkLst>
        </pc:spChg>
      </pc:sldChg>
    </pc:docChg>
  </pc:docChgLst>
  <pc:docChgLst>
    <pc:chgData name="Brittany Deuling" userId="a6cf75ea-8148-4cd2-b7ce-7bb04ae4abf0" providerId="ADAL" clId="{961F4D06-21EB-43DA-ADA1-11789E3E04B7}"/>
    <pc:docChg chg="modSld">
      <pc:chgData name="Brittany Deuling" userId="a6cf75ea-8148-4cd2-b7ce-7bb04ae4abf0" providerId="ADAL" clId="{961F4D06-21EB-43DA-ADA1-11789E3E04B7}" dt="2023-09-27T15:49:44.661" v="8" actId="20577"/>
      <pc:docMkLst>
        <pc:docMk/>
      </pc:docMkLst>
      <pc:sldChg chg="modSp">
        <pc:chgData name="Brittany Deuling" userId="a6cf75ea-8148-4cd2-b7ce-7bb04ae4abf0" providerId="ADAL" clId="{961F4D06-21EB-43DA-ADA1-11789E3E04B7}" dt="2023-09-27T15:47:58.618" v="2" actId="20577"/>
        <pc:sldMkLst>
          <pc:docMk/>
          <pc:sldMk cId="3985977282" sldId="257"/>
        </pc:sldMkLst>
        <pc:spChg chg="mod">
          <ac:chgData name="Brittany Deuling" userId="a6cf75ea-8148-4cd2-b7ce-7bb04ae4abf0" providerId="ADAL" clId="{961F4D06-21EB-43DA-ADA1-11789E3E04B7}" dt="2023-09-27T15:47:58.618" v="2" actId="20577"/>
          <ac:spMkLst>
            <pc:docMk/>
            <pc:sldMk cId="3985977282" sldId="257"/>
            <ac:spMk id="3" creationId="{00000000-0000-0000-0000-000000000000}"/>
          </ac:spMkLst>
        </pc:spChg>
      </pc:sldChg>
      <pc:sldChg chg="modSp">
        <pc:chgData name="Brittany Deuling" userId="a6cf75ea-8148-4cd2-b7ce-7bb04ae4abf0" providerId="ADAL" clId="{961F4D06-21EB-43DA-ADA1-11789E3E04B7}" dt="2023-09-27T15:49:44.661" v="8" actId="20577"/>
        <pc:sldMkLst>
          <pc:docMk/>
          <pc:sldMk cId="2555914098" sldId="355"/>
        </pc:sldMkLst>
        <pc:spChg chg="mod">
          <ac:chgData name="Brittany Deuling" userId="a6cf75ea-8148-4cd2-b7ce-7bb04ae4abf0" providerId="ADAL" clId="{961F4D06-21EB-43DA-ADA1-11789E3E04B7}" dt="2023-09-27T15:49:44.661" v="8" actId="20577"/>
          <ac:spMkLst>
            <pc:docMk/>
            <pc:sldMk cId="2555914098" sldId="355"/>
            <ac:spMk id="7" creationId="{3594C3C4-849A-5C70-DFD8-2DCEC3D2A2A1}"/>
          </ac:spMkLst>
        </pc:spChg>
      </pc:sldChg>
    </pc:docChg>
  </pc:docChgLst>
  <pc:docChgLst>
    <pc:chgData name="Melissa Maida" userId="ca86c8e7-8f9b-44ce-91c8-2ef4d13bfa61" providerId="ADAL" clId="{5433E95B-EF73-439D-B58A-8202933C5F2F}"/>
    <pc:docChg chg="custSel addSld delSld modSld sldOrd">
      <pc:chgData name="Melissa Maida" userId="ca86c8e7-8f9b-44ce-91c8-2ef4d13bfa61" providerId="ADAL" clId="{5433E95B-EF73-439D-B58A-8202933C5F2F}" dt="2023-11-22T18:13:12.034" v="881" actId="20577"/>
      <pc:docMkLst>
        <pc:docMk/>
      </pc:docMkLst>
      <pc:sldChg chg="modSp">
        <pc:chgData name="Melissa Maida" userId="ca86c8e7-8f9b-44ce-91c8-2ef4d13bfa61" providerId="ADAL" clId="{5433E95B-EF73-439D-B58A-8202933C5F2F}" dt="2023-10-25T15:37:42.909" v="35" actId="20577"/>
        <pc:sldMkLst>
          <pc:docMk/>
          <pc:sldMk cId="445722331" sldId="261"/>
        </pc:sldMkLst>
        <pc:spChg chg="mod">
          <ac:chgData name="Melissa Maida" userId="ca86c8e7-8f9b-44ce-91c8-2ef4d13bfa61" providerId="ADAL" clId="{5433E95B-EF73-439D-B58A-8202933C5F2F}" dt="2023-10-25T15:37:42.909" v="35" actId="20577"/>
          <ac:spMkLst>
            <pc:docMk/>
            <pc:sldMk cId="445722331" sldId="261"/>
            <ac:spMk id="3" creationId="{00000000-0000-0000-0000-000000000000}"/>
          </ac:spMkLst>
        </pc:spChg>
      </pc:sldChg>
      <pc:sldChg chg="modSp mod ord">
        <pc:chgData name="Melissa Maida" userId="ca86c8e7-8f9b-44ce-91c8-2ef4d13bfa61" providerId="ADAL" clId="{5433E95B-EF73-439D-B58A-8202933C5F2F}" dt="2023-11-22T18:05:31.515" v="863" actId="6549"/>
        <pc:sldMkLst>
          <pc:docMk/>
          <pc:sldMk cId="2595717107" sldId="273"/>
        </pc:sldMkLst>
        <pc:spChg chg="mod">
          <ac:chgData name="Melissa Maida" userId="ca86c8e7-8f9b-44ce-91c8-2ef4d13bfa61" providerId="ADAL" clId="{5433E95B-EF73-439D-B58A-8202933C5F2F}" dt="2023-11-22T18:05:31.515" v="863" actId="6549"/>
          <ac:spMkLst>
            <pc:docMk/>
            <pc:sldMk cId="2595717107" sldId="273"/>
            <ac:spMk id="2" creationId="{BD567B08-515B-47B2-8C6F-F8AE900771E7}"/>
          </ac:spMkLst>
        </pc:spChg>
      </pc:sldChg>
      <pc:sldChg chg="modSp">
        <pc:chgData name="Melissa Maida" userId="ca86c8e7-8f9b-44ce-91c8-2ef4d13bfa61" providerId="ADAL" clId="{5433E95B-EF73-439D-B58A-8202933C5F2F}" dt="2023-11-22T18:13:12.034" v="881" actId="20577"/>
        <pc:sldMkLst>
          <pc:docMk/>
          <pc:sldMk cId="4281842961" sldId="274"/>
        </pc:sldMkLst>
        <pc:spChg chg="mod">
          <ac:chgData name="Melissa Maida" userId="ca86c8e7-8f9b-44ce-91c8-2ef4d13bfa61" providerId="ADAL" clId="{5433E95B-EF73-439D-B58A-8202933C5F2F}" dt="2023-11-22T18:13:12.034" v="881" actId="20577"/>
          <ac:spMkLst>
            <pc:docMk/>
            <pc:sldMk cId="4281842961" sldId="274"/>
            <ac:spMk id="3" creationId="{373A012D-53C7-48F2-B8F4-1C7AF69998E0}"/>
          </ac:spMkLst>
        </pc:spChg>
      </pc:sldChg>
      <pc:sldChg chg="ord">
        <pc:chgData name="Melissa Maida" userId="ca86c8e7-8f9b-44ce-91c8-2ef4d13bfa61" providerId="ADAL" clId="{5433E95B-EF73-439D-B58A-8202933C5F2F}" dt="2023-10-25T16:51:31.571" v="200"/>
        <pc:sldMkLst>
          <pc:docMk/>
          <pc:sldMk cId="1985739660" sldId="287"/>
        </pc:sldMkLst>
      </pc:sldChg>
      <pc:sldChg chg="ord">
        <pc:chgData name="Melissa Maida" userId="ca86c8e7-8f9b-44ce-91c8-2ef4d13bfa61" providerId="ADAL" clId="{5433E95B-EF73-439D-B58A-8202933C5F2F}" dt="2023-10-25T16:51:31.571" v="200"/>
        <pc:sldMkLst>
          <pc:docMk/>
          <pc:sldMk cId="1286580845" sldId="291"/>
        </pc:sldMkLst>
      </pc:sldChg>
      <pc:sldChg chg="ord">
        <pc:chgData name="Melissa Maida" userId="ca86c8e7-8f9b-44ce-91c8-2ef4d13bfa61" providerId="ADAL" clId="{5433E95B-EF73-439D-B58A-8202933C5F2F}" dt="2023-10-25T16:51:31.571" v="200"/>
        <pc:sldMkLst>
          <pc:docMk/>
          <pc:sldMk cId="3916768172" sldId="292"/>
        </pc:sldMkLst>
      </pc:sldChg>
      <pc:sldChg chg="ord">
        <pc:chgData name="Melissa Maida" userId="ca86c8e7-8f9b-44ce-91c8-2ef4d13bfa61" providerId="ADAL" clId="{5433E95B-EF73-439D-B58A-8202933C5F2F}" dt="2023-10-25T16:51:31.571" v="200"/>
        <pc:sldMkLst>
          <pc:docMk/>
          <pc:sldMk cId="2813482714" sldId="293"/>
        </pc:sldMkLst>
      </pc:sldChg>
      <pc:sldChg chg="modSp ord">
        <pc:chgData name="Melissa Maida" userId="ca86c8e7-8f9b-44ce-91c8-2ef4d13bfa61" providerId="ADAL" clId="{5433E95B-EF73-439D-B58A-8202933C5F2F}" dt="2023-11-03T16:53:16.773" v="697" actId="20577"/>
        <pc:sldMkLst>
          <pc:docMk/>
          <pc:sldMk cId="3645836873" sldId="294"/>
        </pc:sldMkLst>
        <pc:spChg chg="mod">
          <ac:chgData name="Melissa Maida" userId="ca86c8e7-8f9b-44ce-91c8-2ef4d13bfa61" providerId="ADAL" clId="{5433E95B-EF73-439D-B58A-8202933C5F2F}" dt="2023-11-03T16:53:16.773" v="697" actId="20577"/>
          <ac:spMkLst>
            <pc:docMk/>
            <pc:sldMk cId="3645836873" sldId="294"/>
            <ac:spMk id="2" creationId="{00000000-0000-0000-0000-000000000000}"/>
          </ac:spMkLst>
        </pc:spChg>
      </pc:sldChg>
      <pc:sldChg chg="del modNotesTx">
        <pc:chgData name="Melissa Maida" userId="ca86c8e7-8f9b-44ce-91c8-2ef4d13bfa61" providerId="ADAL" clId="{5433E95B-EF73-439D-B58A-8202933C5F2F}" dt="2023-10-25T16:34:49.997" v="198" actId="2696"/>
        <pc:sldMkLst>
          <pc:docMk/>
          <pc:sldMk cId="15873761" sldId="308"/>
        </pc:sldMkLst>
      </pc:sldChg>
      <pc:sldChg chg="modSp mod modAnim">
        <pc:chgData name="Melissa Maida" userId="ca86c8e7-8f9b-44ce-91c8-2ef4d13bfa61" providerId="ADAL" clId="{5433E95B-EF73-439D-B58A-8202933C5F2F}" dt="2023-11-03T17:26:27.678" v="759"/>
        <pc:sldMkLst>
          <pc:docMk/>
          <pc:sldMk cId="2415722963" sldId="317"/>
        </pc:sldMkLst>
        <pc:spChg chg="mod">
          <ac:chgData name="Melissa Maida" userId="ca86c8e7-8f9b-44ce-91c8-2ef4d13bfa61" providerId="ADAL" clId="{5433E95B-EF73-439D-B58A-8202933C5F2F}" dt="2023-11-03T16:51:32.467" v="635" actId="5793"/>
          <ac:spMkLst>
            <pc:docMk/>
            <pc:sldMk cId="2415722963" sldId="317"/>
            <ac:spMk id="5" creationId="{936B771D-250F-EDD2-C86C-76362D95F6DA}"/>
          </ac:spMkLst>
        </pc:spChg>
      </pc:sldChg>
      <pc:sldChg chg="modSp mod ord">
        <pc:chgData name="Melissa Maida" userId="ca86c8e7-8f9b-44ce-91c8-2ef4d13bfa61" providerId="ADAL" clId="{5433E95B-EF73-439D-B58A-8202933C5F2F}" dt="2023-10-25T16:34:31.718" v="197" actId="20577"/>
        <pc:sldMkLst>
          <pc:docMk/>
          <pc:sldMk cId="0" sldId="319"/>
        </pc:sldMkLst>
        <pc:spChg chg="mod">
          <ac:chgData name="Melissa Maida" userId="ca86c8e7-8f9b-44ce-91c8-2ef4d13bfa61" providerId="ADAL" clId="{5433E95B-EF73-439D-B58A-8202933C5F2F}" dt="2023-10-25T16:34:31.718" v="197" actId="20577"/>
          <ac:spMkLst>
            <pc:docMk/>
            <pc:sldMk cId="0" sldId="319"/>
            <ac:spMk id="2" creationId="{00000000-0000-0000-0000-000000000000}"/>
          </ac:spMkLst>
        </pc:spChg>
      </pc:sldChg>
      <pc:sldChg chg="modNotesTx">
        <pc:chgData name="Melissa Maida" userId="ca86c8e7-8f9b-44ce-91c8-2ef4d13bfa61" providerId="ADAL" clId="{5433E95B-EF73-439D-B58A-8202933C5F2F}" dt="2023-10-25T15:39:08.275" v="182" actId="20577"/>
        <pc:sldMkLst>
          <pc:docMk/>
          <pc:sldMk cId="63818264" sldId="358"/>
        </pc:sldMkLst>
      </pc:sldChg>
      <pc:sldChg chg="ord">
        <pc:chgData name="Melissa Maida" userId="ca86c8e7-8f9b-44ce-91c8-2ef4d13bfa61" providerId="ADAL" clId="{5433E95B-EF73-439D-B58A-8202933C5F2F}" dt="2023-10-25T16:51:31.571" v="200"/>
        <pc:sldMkLst>
          <pc:docMk/>
          <pc:sldMk cId="3334760102" sldId="359"/>
        </pc:sldMkLst>
      </pc:sldChg>
      <pc:sldChg chg="modSp mod">
        <pc:chgData name="Melissa Maida" userId="ca86c8e7-8f9b-44ce-91c8-2ef4d13bfa61" providerId="ADAL" clId="{5433E95B-EF73-439D-B58A-8202933C5F2F}" dt="2023-11-22T16:55:30.371" v="788" actId="20577"/>
        <pc:sldMkLst>
          <pc:docMk/>
          <pc:sldMk cId="702232646" sldId="3201"/>
        </pc:sldMkLst>
        <pc:spChg chg="mod">
          <ac:chgData name="Melissa Maida" userId="ca86c8e7-8f9b-44ce-91c8-2ef4d13bfa61" providerId="ADAL" clId="{5433E95B-EF73-439D-B58A-8202933C5F2F}" dt="2023-11-22T16:55:30.371" v="788" actId="20577"/>
          <ac:spMkLst>
            <pc:docMk/>
            <pc:sldMk cId="702232646" sldId="3201"/>
            <ac:spMk id="4" creationId="{955DE8D5-553A-7CA7-700D-D86B04C2A736}"/>
          </ac:spMkLst>
        </pc:spChg>
      </pc:sldChg>
      <pc:sldChg chg="modSp mod">
        <pc:chgData name="Melissa Maida" userId="ca86c8e7-8f9b-44ce-91c8-2ef4d13bfa61" providerId="ADAL" clId="{5433E95B-EF73-439D-B58A-8202933C5F2F}" dt="2023-11-22T16:55:57.850" v="802" actId="20577"/>
        <pc:sldMkLst>
          <pc:docMk/>
          <pc:sldMk cId="2086302705" sldId="3202"/>
        </pc:sldMkLst>
        <pc:spChg chg="mod">
          <ac:chgData name="Melissa Maida" userId="ca86c8e7-8f9b-44ce-91c8-2ef4d13bfa61" providerId="ADAL" clId="{5433E95B-EF73-439D-B58A-8202933C5F2F}" dt="2023-11-22T16:55:57.850" v="802" actId="20577"/>
          <ac:spMkLst>
            <pc:docMk/>
            <pc:sldMk cId="2086302705" sldId="3202"/>
            <ac:spMk id="4" creationId="{955DE8D5-553A-7CA7-700D-D86B04C2A736}"/>
          </ac:spMkLst>
        </pc:spChg>
      </pc:sldChg>
      <pc:sldChg chg="modSp mod">
        <pc:chgData name="Melissa Maida" userId="ca86c8e7-8f9b-44ce-91c8-2ef4d13bfa61" providerId="ADAL" clId="{5433E95B-EF73-439D-B58A-8202933C5F2F}" dt="2023-11-22T16:56:35.228" v="814" actId="20577"/>
        <pc:sldMkLst>
          <pc:docMk/>
          <pc:sldMk cId="2496150613" sldId="3203"/>
        </pc:sldMkLst>
        <pc:spChg chg="mod">
          <ac:chgData name="Melissa Maida" userId="ca86c8e7-8f9b-44ce-91c8-2ef4d13bfa61" providerId="ADAL" clId="{5433E95B-EF73-439D-B58A-8202933C5F2F}" dt="2023-11-22T16:56:35.228" v="814" actId="20577"/>
          <ac:spMkLst>
            <pc:docMk/>
            <pc:sldMk cId="2496150613" sldId="3203"/>
            <ac:spMk id="4" creationId="{955DE8D5-553A-7CA7-700D-D86B04C2A736}"/>
          </ac:spMkLst>
        </pc:spChg>
      </pc:sldChg>
      <pc:sldChg chg="modSp mod">
        <pc:chgData name="Melissa Maida" userId="ca86c8e7-8f9b-44ce-91c8-2ef4d13bfa61" providerId="ADAL" clId="{5433E95B-EF73-439D-B58A-8202933C5F2F}" dt="2023-11-22T16:56:52.081" v="825" actId="20577"/>
        <pc:sldMkLst>
          <pc:docMk/>
          <pc:sldMk cId="2383121865" sldId="3204"/>
        </pc:sldMkLst>
        <pc:spChg chg="mod">
          <ac:chgData name="Melissa Maida" userId="ca86c8e7-8f9b-44ce-91c8-2ef4d13bfa61" providerId="ADAL" clId="{5433E95B-EF73-439D-B58A-8202933C5F2F}" dt="2023-11-22T16:56:52.081" v="825" actId="20577"/>
          <ac:spMkLst>
            <pc:docMk/>
            <pc:sldMk cId="2383121865" sldId="3204"/>
            <ac:spMk id="4" creationId="{955DE8D5-553A-7CA7-700D-D86B04C2A736}"/>
          </ac:spMkLst>
        </pc:spChg>
      </pc:sldChg>
      <pc:sldChg chg="modSp mod">
        <pc:chgData name="Melissa Maida" userId="ca86c8e7-8f9b-44ce-91c8-2ef4d13bfa61" providerId="ADAL" clId="{5433E95B-EF73-439D-B58A-8202933C5F2F}" dt="2023-11-22T16:57:15.807" v="855" actId="20577"/>
        <pc:sldMkLst>
          <pc:docMk/>
          <pc:sldMk cId="3350935706" sldId="3208"/>
        </pc:sldMkLst>
        <pc:spChg chg="mod">
          <ac:chgData name="Melissa Maida" userId="ca86c8e7-8f9b-44ce-91c8-2ef4d13bfa61" providerId="ADAL" clId="{5433E95B-EF73-439D-B58A-8202933C5F2F}" dt="2023-11-22T16:57:15.807" v="855" actId="20577"/>
          <ac:spMkLst>
            <pc:docMk/>
            <pc:sldMk cId="3350935706" sldId="3208"/>
            <ac:spMk id="4" creationId="{955DE8D5-553A-7CA7-700D-D86B04C2A736}"/>
          </ac:spMkLst>
        </pc:spChg>
      </pc:sldChg>
      <pc:sldChg chg="modSp mod">
        <pc:chgData name="Melissa Maida" userId="ca86c8e7-8f9b-44ce-91c8-2ef4d13bfa61" providerId="ADAL" clId="{5433E95B-EF73-439D-B58A-8202933C5F2F}" dt="2023-11-22T16:57:05.078" v="845" actId="20577"/>
        <pc:sldMkLst>
          <pc:docMk/>
          <pc:sldMk cId="3044010917" sldId="3209"/>
        </pc:sldMkLst>
        <pc:spChg chg="mod">
          <ac:chgData name="Melissa Maida" userId="ca86c8e7-8f9b-44ce-91c8-2ef4d13bfa61" providerId="ADAL" clId="{5433E95B-EF73-439D-B58A-8202933C5F2F}" dt="2023-11-22T16:57:05.078" v="845" actId="20577"/>
          <ac:spMkLst>
            <pc:docMk/>
            <pc:sldMk cId="3044010917" sldId="3209"/>
            <ac:spMk id="4" creationId="{955DE8D5-553A-7CA7-700D-D86B04C2A736}"/>
          </ac:spMkLst>
        </pc:spChg>
      </pc:sldChg>
      <pc:sldChg chg="add">
        <pc:chgData name="Melissa Maida" userId="ca86c8e7-8f9b-44ce-91c8-2ef4d13bfa61" providerId="ADAL" clId="{5433E95B-EF73-439D-B58A-8202933C5F2F}" dt="2023-10-25T16:34:00.916" v="183" actId="2890"/>
        <pc:sldMkLst>
          <pc:docMk/>
          <pc:sldMk cId="1954432985" sldId="3230"/>
        </pc:sldMkLst>
      </pc:sldChg>
      <pc:sldChg chg="modSp add mod modAnim">
        <pc:chgData name="Melissa Maida" userId="ca86c8e7-8f9b-44ce-91c8-2ef4d13bfa61" providerId="ADAL" clId="{5433E95B-EF73-439D-B58A-8202933C5F2F}" dt="2023-11-03T17:40:19.390" v="774" actId="20577"/>
        <pc:sldMkLst>
          <pc:docMk/>
          <pc:sldMk cId="3416852355" sldId="3231"/>
        </pc:sldMkLst>
        <pc:spChg chg="mod">
          <ac:chgData name="Melissa Maida" userId="ca86c8e7-8f9b-44ce-91c8-2ef4d13bfa61" providerId="ADAL" clId="{5433E95B-EF73-439D-B58A-8202933C5F2F}" dt="2023-11-03T17:40:19.390" v="774" actId="20577"/>
          <ac:spMkLst>
            <pc:docMk/>
            <pc:sldMk cId="3416852355" sldId="3231"/>
            <ac:spMk id="2" creationId="{00000000-0000-0000-0000-000000000000}"/>
          </ac:spMkLst>
        </pc:spChg>
        <pc:spChg chg="mod">
          <ac:chgData name="Melissa Maida" userId="ca86c8e7-8f9b-44ce-91c8-2ef4d13bfa61" providerId="ADAL" clId="{5433E95B-EF73-439D-B58A-8202933C5F2F}" dt="2023-10-26T22:26:45.437" v="239" actId="20577"/>
          <ac:spMkLst>
            <pc:docMk/>
            <pc:sldMk cId="3416852355" sldId="3231"/>
            <ac:spMk id="3" creationId="{4CFB6753-B828-49AF-AF43-748A83938CFE}"/>
          </ac:spMkLst>
        </pc:spChg>
      </pc:sldChg>
    </pc:docChg>
  </pc:docChgLst>
</pc:chgInfo>
</file>

<file path=ppt/comments/modernComment_C8B_2AC32D7B.xml><?xml version="1.0" encoding="utf-8"?>
<p188:cmLst xmlns:a="http://schemas.openxmlformats.org/drawingml/2006/main" xmlns:r="http://schemas.openxmlformats.org/officeDocument/2006/relationships" xmlns:p188="http://schemas.microsoft.com/office/powerpoint/2018/8/main">
  <p188:cm id="{5B3E2E51-F22C-4B02-8F29-D853830C38EB}" authorId="{F849B027-013D-4563-AD8F-E54AA1A98F64}" created="2023-08-22T18:32:28.619">
    <pc:sldMkLst xmlns:pc="http://schemas.microsoft.com/office/powerpoint/2013/main/command">
      <pc:docMk/>
      <pc:sldMk cId="717434235" sldId="3211"/>
    </pc:sldMkLst>
    <p188:txBody>
      <a:bodyPr/>
      <a:lstStyle/>
      <a:p>
        <a:r>
          <a:rPr lang="en-US"/>
          <a:t>CUPE: Effective September 2023, at the end of each school year, if an employee on the casual/on call list has not accepted at least 50% of shifts offered during the school year where the employee had availability, as reflected in their Call-Out Registration Form/Profile, including school sites, geographic locations, classifications, maximum or minimum shift lengths and dates and/or times, and the refusal is not for an acceptable reason including those listed below they shall be removed from the call-out list.  Upon such removal the Union will be notified in writing.  Acceptable reasons would include, but not be limited to:  illness, home children care, distance to the call-out point more than 100 km, round trip, already working.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FB187-7C0D-42C3-AD6D-A8F28D7185CD}" type="datetimeFigureOut">
              <a:rPr lang="en-US" smtClean="0"/>
              <a:t>1/31/2024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88173-1FC8-4405-A989-438C35B2AD9A}" type="slidenum">
              <a:rPr lang="en-US" smtClean="0"/>
              <a:t>‹#›</a:t>
            </a:fld>
            <a:endParaRPr lang="en-US"/>
          </a:p>
        </p:txBody>
      </p:sp>
    </p:spTree>
    <p:extLst>
      <p:ext uri="{BB962C8B-B14F-4D97-AF65-F5344CB8AC3E}">
        <p14:creationId xmlns:p14="http://schemas.microsoft.com/office/powerpoint/2010/main" val="104167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 on the website on the top right hand corner of the website, under resources and then click EFAP</a:t>
            </a:r>
          </a:p>
        </p:txBody>
      </p:sp>
      <p:sp>
        <p:nvSpPr>
          <p:cNvPr id="4" name="Slide Number Placeholder 3"/>
          <p:cNvSpPr>
            <a:spLocks noGrp="1"/>
          </p:cNvSpPr>
          <p:nvPr>
            <p:ph type="sldNum" sz="quarter" idx="5"/>
          </p:nvPr>
        </p:nvSpPr>
        <p:spPr/>
        <p:txBody>
          <a:bodyPr/>
          <a:lstStyle/>
          <a:p>
            <a:fld id="{9CA88173-1FC8-4405-A989-438C35B2AD9A}" type="slidenum">
              <a:rPr lang="en-US" smtClean="0"/>
              <a:t>11</a:t>
            </a:fld>
            <a:endParaRPr lang="en-US"/>
          </a:p>
        </p:txBody>
      </p:sp>
    </p:spTree>
    <p:extLst>
      <p:ext uri="{BB962C8B-B14F-4D97-AF65-F5344CB8AC3E}">
        <p14:creationId xmlns:p14="http://schemas.microsoft.com/office/powerpoint/2010/main" val="80109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The student's personal record consists of all information collected or maintained by the district pertaining to the student. A student's school file shall be maintained by the school, but student records may exist in other locations. Student records shall be subject to the following guidelines regarding content, access and storage.</a:t>
            </a:r>
          </a:p>
        </p:txBody>
      </p:sp>
      <p:sp>
        <p:nvSpPr>
          <p:cNvPr id="4" name="Slide Number Placeholder 3"/>
          <p:cNvSpPr>
            <a:spLocks noGrp="1"/>
          </p:cNvSpPr>
          <p:nvPr>
            <p:ph type="sldNum" sz="quarter" idx="5"/>
          </p:nvPr>
        </p:nvSpPr>
        <p:spPr/>
        <p:txBody>
          <a:bodyPr/>
          <a:lstStyle/>
          <a:p>
            <a:fld id="{D7B540DC-4F55-4D05-9792-59D276FFB9DB}" type="slidenum">
              <a:rPr lang="en-US" smtClean="0"/>
              <a:t>55</a:t>
            </a:fld>
            <a:endParaRPr lang="en-US"/>
          </a:p>
        </p:txBody>
      </p:sp>
    </p:spTree>
    <p:extLst>
      <p:ext uri="{BB962C8B-B14F-4D97-AF65-F5344CB8AC3E}">
        <p14:creationId xmlns:p14="http://schemas.microsoft.com/office/powerpoint/2010/main" val="212435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Responsibilities of Staff</a:t>
            </a:r>
          </a:p>
          <a:p>
            <a:r>
              <a:rPr lang="en-US"/>
              <a:t>1.1 All Staff must without delay report all actual, suspected or expected Privacy</a:t>
            </a:r>
          </a:p>
          <a:p>
            <a:r>
              <a:rPr lang="en-US"/>
              <a:t>Breach incidents of which they become aware in accordance with this Procedure.</a:t>
            </a:r>
          </a:p>
          <a:p>
            <a:r>
              <a:rPr lang="en-US"/>
              <a:t>All Staff have a legal responsibility under FIPPA to report Privacy Breaches to the</a:t>
            </a:r>
          </a:p>
          <a:p>
            <a:r>
              <a:rPr lang="en-US"/>
              <a:t>Head.</a:t>
            </a:r>
          </a:p>
          <a:p>
            <a:r>
              <a:rPr lang="en-US"/>
              <a:t>1.2 Privacy Breach reports may also be made to the Privacy Officer, who has delegated</a:t>
            </a:r>
          </a:p>
          <a:p>
            <a:r>
              <a:rPr lang="en-US"/>
              <a:t>responsibility for receiving and responding to such reports.</a:t>
            </a:r>
          </a:p>
          <a:p>
            <a:r>
              <a:rPr lang="en-US"/>
              <a:t>1.3 If there is any question about whether an incident constitutes a Privacy Breach or</a:t>
            </a:r>
          </a:p>
          <a:p>
            <a:r>
              <a:rPr lang="en-US"/>
              <a:t>whether the incident has occurred, Staff should consult with the Privacy Officer.</a:t>
            </a:r>
          </a:p>
          <a:p>
            <a:r>
              <a:rPr lang="en-US"/>
              <a:t>1.4 All Personnel must provide their full cooperation in any investigation or response to</a:t>
            </a:r>
          </a:p>
          <a:p>
            <a:r>
              <a:rPr lang="en-US"/>
              <a:t>a Privacy Breach incident and comply with this Procedure for responding to Privacy</a:t>
            </a:r>
          </a:p>
          <a:p>
            <a:r>
              <a:rPr lang="en-US"/>
              <a:t>Breach incidents.</a:t>
            </a:r>
          </a:p>
          <a:p>
            <a:r>
              <a:rPr lang="en-US"/>
              <a:t>1.5 Any member of Staff who knowingly refuses or neglects to report a Privacy Breach</a:t>
            </a:r>
          </a:p>
          <a:p>
            <a:r>
              <a:rPr lang="en-US"/>
              <a:t>in accordance with this Procedure may be subject to discipline, up to and including</a:t>
            </a:r>
          </a:p>
          <a:p>
            <a:r>
              <a:rPr lang="en-US"/>
              <a:t>dismissal.</a:t>
            </a:r>
          </a:p>
        </p:txBody>
      </p:sp>
      <p:sp>
        <p:nvSpPr>
          <p:cNvPr id="4" name="Slide Number Placeholder 3"/>
          <p:cNvSpPr>
            <a:spLocks noGrp="1"/>
          </p:cNvSpPr>
          <p:nvPr>
            <p:ph type="sldNum" sz="quarter" idx="5"/>
          </p:nvPr>
        </p:nvSpPr>
        <p:spPr/>
        <p:txBody>
          <a:bodyPr/>
          <a:lstStyle/>
          <a:p>
            <a:fld id="{D7B540DC-4F55-4D05-9792-59D276FFB9DB}" type="slidenum">
              <a:rPr lang="en-US" smtClean="0"/>
              <a:t>56</a:t>
            </a:fld>
            <a:endParaRPr lang="en-US"/>
          </a:p>
        </p:txBody>
      </p:sp>
    </p:spTree>
    <p:extLst>
      <p:ext uri="{BB962C8B-B14F-4D97-AF65-F5344CB8AC3E}">
        <p14:creationId xmlns:p14="http://schemas.microsoft.com/office/powerpoint/2010/main" val="371161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t>Responsibilities of Staff</a:t>
            </a:r>
          </a:p>
          <a:p>
            <a:r>
              <a:rPr lang="en-US"/>
              <a:t>1.1 All Staff must without delay report all actual, suspected or expected Privacy</a:t>
            </a:r>
          </a:p>
          <a:p>
            <a:r>
              <a:rPr lang="en-US"/>
              <a:t>Breach incidents of which they become aware in accordance with this Procedure.</a:t>
            </a:r>
          </a:p>
          <a:p>
            <a:r>
              <a:rPr lang="en-US"/>
              <a:t>All Staff have a legal responsibility under FIPPA to report Privacy Breaches to the</a:t>
            </a:r>
          </a:p>
          <a:p>
            <a:r>
              <a:rPr lang="en-US"/>
              <a:t>Head.</a:t>
            </a:r>
          </a:p>
          <a:p>
            <a:r>
              <a:rPr lang="en-US"/>
              <a:t>1.2 Privacy Breach reports may also be made to the Privacy Officer, who has delegated</a:t>
            </a:r>
          </a:p>
          <a:p>
            <a:r>
              <a:rPr lang="en-US"/>
              <a:t>responsibility for receiving and responding to such reports.</a:t>
            </a:r>
          </a:p>
          <a:p>
            <a:r>
              <a:rPr lang="en-US"/>
              <a:t>1.3 If there is any question about whether an incident constitutes a Privacy Breach or</a:t>
            </a:r>
          </a:p>
          <a:p>
            <a:r>
              <a:rPr lang="en-US"/>
              <a:t>whether the incident has occurred, Staff should consult with the Privacy Officer.</a:t>
            </a:r>
          </a:p>
          <a:p>
            <a:r>
              <a:rPr lang="en-US"/>
              <a:t>1.4 All Personnel must provide their full cooperation in any investigation or response to</a:t>
            </a:r>
          </a:p>
          <a:p>
            <a:r>
              <a:rPr lang="en-US"/>
              <a:t>a Privacy Breach incident and comply with this Procedure for responding to Privacy</a:t>
            </a:r>
          </a:p>
          <a:p>
            <a:r>
              <a:rPr lang="en-US"/>
              <a:t>Breach incidents.</a:t>
            </a:r>
          </a:p>
          <a:p>
            <a:r>
              <a:rPr lang="en-US"/>
              <a:t>1.5 Any member of Staff who knowingly refuses or neglects to report a Privacy Breach</a:t>
            </a:r>
          </a:p>
          <a:p>
            <a:r>
              <a:rPr lang="en-US"/>
              <a:t>in accordance with this Procedure may be subject to discipline, up to and including</a:t>
            </a:r>
          </a:p>
          <a:p>
            <a:r>
              <a:rPr lang="en-US"/>
              <a:t>dismissal.</a:t>
            </a:r>
          </a:p>
        </p:txBody>
      </p:sp>
      <p:sp>
        <p:nvSpPr>
          <p:cNvPr id="4" name="Slide Number Placeholder 3"/>
          <p:cNvSpPr>
            <a:spLocks noGrp="1"/>
          </p:cNvSpPr>
          <p:nvPr>
            <p:ph type="sldNum" sz="quarter" idx="5"/>
          </p:nvPr>
        </p:nvSpPr>
        <p:spPr/>
        <p:txBody>
          <a:bodyPr/>
          <a:lstStyle/>
          <a:p>
            <a:fld id="{D7B540DC-4F55-4D05-9792-59D276FFB9DB}" type="slidenum">
              <a:rPr lang="en-US" smtClean="0"/>
              <a:t>58</a:t>
            </a:fld>
            <a:endParaRPr lang="en-US"/>
          </a:p>
        </p:txBody>
      </p:sp>
    </p:spTree>
    <p:extLst>
      <p:ext uri="{BB962C8B-B14F-4D97-AF65-F5344CB8AC3E}">
        <p14:creationId xmlns:p14="http://schemas.microsoft.com/office/powerpoint/2010/main" val="107442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B540DC-4F55-4D05-9792-59D276FFB9DB}" type="slidenum">
              <a:rPr lang="en-US" smtClean="0"/>
              <a:t>59</a:t>
            </a:fld>
            <a:endParaRPr lang="en-US"/>
          </a:p>
        </p:txBody>
      </p:sp>
    </p:spTree>
    <p:extLst>
      <p:ext uri="{BB962C8B-B14F-4D97-AF65-F5344CB8AC3E}">
        <p14:creationId xmlns:p14="http://schemas.microsoft.com/office/powerpoint/2010/main" val="1593296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auto">
              <a:spcAft>
                <a:spcPts val="0"/>
              </a:spcAft>
              <a:defRPr/>
            </a:pPr>
            <a:endParaRPr lang="en-US" sz="1200">
              <a:solidFill>
                <a:schemeClr val="accent1"/>
              </a:solidFill>
            </a:endParaRPr>
          </a:p>
          <a:p>
            <a:pPr algn="ctr" fontAlgn="auto">
              <a:spcAft>
                <a:spcPts val="0"/>
              </a:spcAft>
              <a:defRPr/>
            </a:pPr>
            <a:r>
              <a:rPr lang="en-US" sz="1200">
                <a:solidFill>
                  <a:schemeClr val="accent1"/>
                </a:solidFill>
              </a:rPr>
              <a:t>Updated June 2020</a:t>
            </a:r>
          </a:p>
          <a:p>
            <a:endParaRPr lang="en-US"/>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61</a:t>
            </a:fld>
            <a:endParaRPr lang="en-US" altLang="en-US"/>
          </a:p>
        </p:txBody>
      </p:sp>
    </p:spTree>
    <p:extLst>
      <p:ext uri="{BB962C8B-B14F-4D97-AF65-F5344CB8AC3E}">
        <p14:creationId xmlns:p14="http://schemas.microsoft.com/office/powerpoint/2010/main" val="428836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62</a:t>
            </a:fld>
            <a:endParaRPr lang="en-US" altLang="en-US"/>
          </a:p>
        </p:txBody>
      </p:sp>
    </p:spTree>
    <p:extLst>
      <p:ext uri="{BB962C8B-B14F-4D97-AF65-F5344CB8AC3E}">
        <p14:creationId xmlns:p14="http://schemas.microsoft.com/office/powerpoint/2010/main" val="2797195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a:solidFill>
                  <a:schemeClr val="tx1"/>
                </a:solidFill>
                <a:effectLst/>
                <a:latin typeface="Arial" charset="0"/>
                <a:ea typeface="+mn-ea"/>
                <a:cs typeface="+mn-cs"/>
              </a:rPr>
              <a:t>4.20 Impairment by alcohol, drug or other substance</a:t>
            </a:r>
          </a:p>
          <a:p>
            <a:r>
              <a:rPr lang="en-US" sz="1200" b="0" i="0" kern="1200">
                <a:solidFill>
                  <a:schemeClr val="tx1"/>
                </a:solidFill>
                <a:effectLst/>
                <a:latin typeface="Arial" charset="0"/>
                <a:ea typeface="+mn-ea"/>
                <a:cs typeface="+mn-cs"/>
              </a:rPr>
              <a:t>(1) A person must not enter or remain at any workplace while the person's ability to work is affected by alcohol, a drug or other substance so as to endanger the person or anyone else.</a:t>
            </a:r>
          </a:p>
          <a:p>
            <a:r>
              <a:rPr lang="en-US" sz="1200" b="0" i="0" kern="1200">
                <a:solidFill>
                  <a:schemeClr val="tx1"/>
                </a:solidFill>
                <a:effectLst/>
                <a:latin typeface="Arial" charset="0"/>
                <a:ea typeface="+mn-ea"/>
                <a:cs typeface="+mn-cs"/>
              </a:rPr>
              <a:t>(2) The employer must not knowingly permit a person to remain at any workplace while the person's ability to work is affected by alcohol, a drug or other substance so as to endanger the person or anyone else.</a:t>
            </a:r>
          </a:p>
          <a:p>
            <a:r>
              <a:rPr lang="en-US" sz="1200" b="0" i="0" kern="1200">
                <a:solidFill>
                  <a:schemeClr val="tx1"/>
                </a:solidFill>
                <a:effectLst/>
                <a:latin typeface="Arial" charset="0"/>
                <a:ea typeface="+mn-ea"/>
                <a:cs typeface="+mn-cs"/>
              </a:rPr>
              <a:t>(3) A person must not remain at a workplace if the person's </a:t>
            </a:r>
            <a:r>
              <a:rPr lang="en-US" sz="1200" b="0" i="0" kern="1200" err="1">
                <a:solidFill>
                  <a:schemeClr val="tx1"/>
                </a:solidFill>
                <a:effectLst/>
                <a:latin typeface="Arial" charset="0"/>
                <a:ea typeface="+mn-ea"/>
                <a:cs typeface="+mn-cs"/>
              </a:rPr>
              <a:t>behaviour</a:t>
            </a:r>
            <a:r>
              <a:rPr lang="en-US" sz="1200" b="0" i="0" kern="1200">
                <a:solidFill>
                  <a:schemeClr val="tx1"/>
                </a:solidFill>
                <a:effectLst/>
                <a:latin typeface="Arial" charset="0"/>
                <a:ea typeface="+mn-ea"/>
                <a:cs typeface="+mn-cs"/>
              </a:rPr>
              <a:t> is affected by alcohol, a drug or other substance so as to create an undue risk to workers, except where such a workplace has as one of its purposes the treatment or confinement of such persons.</a:t>
            </a:r>
          </a:p>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63</a:t>
            </a:fld>
            <a:endParaRPr lang="en-US" altLang="en-US"/>
          </a:p>
        </p:txBody>
      </p:sp>
    </p:spTree>
    <p:extLst>
      <p:ext uri="{BB962C8B-B14F-4D97-AF65-F5344CB8AC3E}">
        <p14:creationId xmlns:p14="http://schemas.microsoft.com/office/powerpoint/2010/main" val="1650764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addition to SD8</a:t>
            </a:r>
            <a:r>
              <a:rPr lang="en-CA" baseline="0"/>
              <a:t> Rules there are responsibilities laid out in the Workers Compensation Act for Workers Supervisors and Managers</a:t>
            </a:r>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64</a:t>
            </a:fld>
            <a:endParaRPr lang="en-US" altLang="en-US"/>
          </a:p>
        </p:txBody>
      </p:sp>
    </p:spTree>
    <p:extLst>
      <p:ext uri="{BB962C8B-B14F-4D97-AF65-F5344CB8AC3E}">
        <p14:creationId xmlns:p14="http://schemas.microsoft.com/office/powerpoint/2010/main" val="2598090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65</a:t>
            </a:fld>
            <a:endParaRPr lang="en-US" altLang="en-US"/>
          </a:p>
        </p:txBody>
      </p:sp>
    </p:spTree>
    <p:extLst>
      <p:ext uri="{BB962C8B-B14F-4D97-AF65-F5344CB8AC3E}">
        <p14:creationId xmlns:p14="http://schemas.microsoft.com/office/powerpoint/2010/main" val="2159133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66</a:t>
            </a:fld>
            <a:endParaRPr lang="en-US" altLang="en-US"/>
          </a:p>
        </p:txBody>
      </p:sp>
    </p:spTree>
    <p:extLst>
      <p:ext uri="{BB962C8B-B14F-4D97-AF65-F5344CB8AC3E}">
        <p14:creationId xmlns:p14="http://schemas.microsoft.com/office/powerpoint/2010/main" val="117361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As an employee of the SD it is important that we follow the respectful workplace policy and regulations. In this training we will be reviewing the following.</a:t>
            </a:r>
            <a:endParaRPr lang="en-CA" dirty="0"/>
          </a:p>
          <a:p>
            <a:endParaRPr lang="en-US" b="1" dirty="0"/>
          </a:p>
          <a:p>
            <a:r>
              <a:rPr lang="en-US" b="1" dirty="0"/>
              <a:t>Introductory</a:t>
            </a:r>
            <a:r>
              <a:rPr lang="en-US" b="1" baseline="0" dirty="0"/>
              <a:t> slide: </a:t>
            </a:r>
            <a:r>
              <a:rPr lang="en-US" b="0" baseline="0" dirty="0"/>
              <a:t>Briefly discuss the agenda:</a:t>
            </a:r>
          </a:p>
          <a:p>
            <a:pPr marL="172650" indent="-172650">
              <a:buFont typeface="Arial" panose="020B0604020202020204" pitchFamily="34" charset="0"/>
              <a:buChar char="•"/>
            </a:pPr>
            <a:r>
              <a:rPr lang="en-US" dirty="0"/>
              <a:t>Definitions of bullying and harassment and other key terms</a:t>
            </a:r>
          </a:p>
          <a:p>
            <a:pPr marL="172650" indent="-172650">
              <a:buFont typeface="Arial" panose="020B0604020202020204" pitchFamily="34" charset="0"/>
              <a:buChar char="•"/>
            </a:pPr>
            <a:r>
              <a:rPr lang="en-US" dirty="0"/>
              <a:t>Obligations of employers and employees under the Worker’s Compensation Act</a:t>
            </a:r>
          </a:p>
          <a:p>
            <a:pPr marL="172650" indent="-172650" defTabSz="920801">
              <a:buFont typeface="Arial" panose="020B0604020202020204" pitchFamily="34" charset="0"/>
              <a:buChar char="•"/>
              <a:defRPr/>
            </a:pPr>
            <a:r>
              <a:rPr lang="en-US" dirty="0"/>
              <a:t>Respectful Workplace Policy and regulations</a:t>
            </a:r>
          </a:p>
          <a:p>
            <a:pPr marL="172650" indent="-172650">
              <a:buFont typeface="Arial" panose="020B0604020202020204" pitchFamily="34" charset="0"/>
              <a:buChar char="•"/>
            </a:pPr>
            <a:r>
              <a:rPr lang="en-US" dirty="0"/>
              <a:t>How to submit a complaint</a:t>
            </a:r>
          </a:p>
          <a:p>
            <a:pPr marL="172650" indent="-172650">
              <a:buFont typeface="Arial" panose="020B0604020202020204" pitchFamily="34" charset="0"/>
              <a:buChar char="•"/>
            </a:pPr>
            <a:r>
              <a:rPr lang="en-US" dirty="0"/>
              <a:t>Who can help employees</a:t>
            </a:r>
          </a:p>
          <a:p>
            <a:pPr marL="172650" indent="-172650">
              <a:buFont typeface="Arial" panose="020B0604020202020204" pitchFamily="34" charset="0"/>
              <a:buChar char="•"/>
            </a:pPr>
            <a:r>
              <a:rPr lang="en-US" dirty="0"/>
              <a:t>Other provisions</a:t>
            </a:r>
          </a:p>
          <a:p>
            <a:endParaRPr lang="en-US" dirty="0"/>
          </a:p>
        </p:txBody>
      </p:sp>
      <p:sp>
        <p:nvSpPr>
          <p:cNvPr id="4" name="Slide Number Placeholder 3"/>
          <p:cNvSpPr>
            <a:spLocks noGrp="1"/>
          </p:cNvSpPr>
          <p:nvPr>
            <p:ph type="sldNum" sz="quarter" idx="5"/>
          </p:nvPr>
        </p:nvSpPr>
        <p:spPr/>
        <p:txBody>
          <a:bodyPr/>
          <a:lstStyle/>
          <a:p>
            <a:fld id="{9CA88173-1FC8-4405-A989-438C35B2AD9A}" type="slidenum">
              <a:rPr lang="en-US" smtClean="0"/>
              <a:t>12</a:t>
            </a:fld>
            <a:endParaRPr lang="en-US"/>
          </a:p>
        </p:txBody>
      </p:sp>
    </p:spTree>
    <p:extLst>
      <p:ext uri="{BB962C8B-B14F-4D97-AF65-F5344CB8AC3E}">
        <p14:creationId xmlns:p14="http://schemas.microsoft.com/office/powerpoint/2010/main" val="86102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67</a:t>
            </a:fld>
            <a:endParaRPr lang="en-US" altLang="en-US"/>
          </a:p>
        </p:txBody>
      </p:sp>
    </p:spTree>
    <p:extLst>
      <p:ext uri="{BB962C8B-B14F-4D97-AF65-F5344CB8AC3E}">
        <p14:creationId xmlns:p14="http://schemas.microsoft.com/office/powerpoint/2010/main" val="1133576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baseline="0">
                <a:solidFill>
                  <a:schemeClr val="tx1"/>
                </a:solidFill>
                <a:latin typeface="Arial" charset="0"/>
                <a:ea typeface="+mn-ea"/>
                <a:cs typeface="+mn-cs"/>
              </a:rPr>
              <a:t>unwarranted, inappropriate, excessive or Disproportionate = undue</a:t>
            </a:r>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68</a:t>
            </a:fld>
            <a:endParaRPr lang="en-US" altLang="en-US"/>
          </a:p>
        </p:txBody>
      </p:sp>
    </p:spTree>
    <p:extLst>
      <p:ext uri="{BB962C8B-B14F-4D97-AF65-F5344CB8AC3E}">
        <p14:creationId xmlns:p14="http://schemas.microsoft.com/office/powerpoint/2010/main" val="828647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69</a:t>
            </a:fld>
            <a:endParaRPr lang="en-US" altLang="en-US"/>
          </a:p>
        </p:txBody>
      </p:sp>
    </p:spTree>
    <p:extLst>
      <p:ext uri="{BB962C8B-B14F-4D97-AF65-F5344CB8AC3E}">
        <p14:creationId xmlns:p14="http://schemas.microsoft.com/office/powerpoint/2010/main" val="3742895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70</a:t>
            </a:fld>
            <a:endParaRPr lang="en-US" altLang="en-US"/>
          </a:p>
        </p:txBody>
      </p:sp>
    </p:spTree>
    <p:extLst>
      <p:ext uri="{BB962C8B-B14F-4D97-AF65-F5344CB8AC3E}">
        <p14:creationId xmlns:p14="http://schemas.microsoft.com/office/powerpoint/2010/main" val="2661777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71</a:t>
            </a:fld>
            <a:endParaRPr lang="en-US" altLang="en-US"/>
          </a:p>
        </p:txBody>
      </p:sp>
    </p:spTree>
    <p:extLst>
      <p:ext uri="{BB962C8B-B14F-4D97-AF65-F5344CB8AC3E}">
        <p14:creationId xmlns:p14="http://schemas.microsoft.com/office/powerpoint/2010/main" val="808179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72</a:t>
            </a:fld>
            <a:endParaRPr lang="en-US" altLang="en-US"/>
          </a:p>
        </p:txBody>
      </p:sp>
    </p:spTree>
    <p:extLst>
      <p:ext uri="{BB962C8B-B14F-4D97-AF65-F5344CB8AC3E}">
        <p14:creationId xmlns:p14="http://schemas.microsoft.com/office/powerpoint/2010/main" val="619831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73</a:t>
            </a:fld>
            <a:endParaRPr lang="en-US" altLang="en-US"/>
          </a:p>
        </p:txBody>
      </p:sp>
    </p:spTree>
    <p:extLst>
      <p:ext uri="{BB962C8B-B14F-4D97-AF65-F5344CB8AC3E}">
        <p14:creationId xmlns:p14="http://schemas.microsoft.com/office/powerpoint/2010/main" val="2269952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74</a:t>
            </a:fld>
            <a:endParaRPr lang="en-US" altLang="en-US"/>
          </a:p>
        </p:txBody>
      </p:sp>
    </p:spTree>
    <p:extLst>
      <p:ext uri="{BB962C8B-B14F-4D97-AF65-F5344CB8AC3E}">
        <p14:creationId xmlns:p14="http://schemas.microsoft.com/office/powerpoint/2010/main" val="536444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75</a:t>
            </a:fld>
            <a:endParaRPr lang="en-US" altLang="en-US"/>
          </a:p>
        </p:txBody>
      </p:sp>
    </p:spTree>
    <p:extLst>
      <p:ext uri="{BB962C8B-B14F-4D97-AF65-F5344CB8AC3E}">
        <p14:creationId xmlns:p14="http://schemas.microsoft.com/office/powerpoint/2010/main" val="535781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76</a:t>
            </a:fld>
            <a:endParaRPr lang="en-US" altLang="en-US"/>
          </a:p>
        </p:txBody>
      </p:sp>
    </p:spTree>
    <p:extLst>
      <p:ext uri="{BB962C8B-B14F-4D97-AF65-F5344CB8AC3E}">
        <p14:creationId xmlns:p14="http://schemas.microsoft.com/office/powerpoint/2010/main" val="414432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Expressing a difference of opinion, offering constructive feedback or advice about work-related </a:t>
            </a:r>
            <a:r>
              <a:rPr lang="en-US" sz="1200" kern="1200" err="1">
                <a:solidFill>
                  <a:schemeClr val="tx1"/>
                </a:solidFill>
                <a:effectLst/>
                <a:latin typeface="+mn-lt"/>
                <a:ea typeface="+mn-ea"/>
                <a:cs typeface="+mn-cs"/>
              </a:rPr>
              <a:t>behaviour</a:t>
            </a:r>
            <a:r>
              <a:rPr lang="en-US" sz="1200" kern="1200">
                <a:solidFill>
                  <a:schemeClr val="tx1"/>
                </a:solidFill>
                <a:effectLst/>
                <a:latin typeface="+mn-lt"/>
                <a:ea typeface="+mn-ea"/>
                <a:cs typeface="+mn-cs"/>
              </a:rPr>
              <a:t> or performance, and making a legitimate complaint through established procedures about a manager’s or another worker’s conduct are not considered bullying and harassment.</a:t>
            </a:r>
          </a:p>
          <a:p>
            <a:r>
              <a:rPr lang="en-US" sz="1200" kern="1200">
                <a:solidFill>
                  <a:schemeClr val="tx1"/>
                </a:solidFill>
                <a:effectLst/>
                <a:latin typeface="+mn-lt"/>
                <a:ea typeface="+mn-ea"/>
                <a:cs typeface="+mn-cs"/>
              </a:rPr>
              <a:t>It’s also important to note that reasonable management action is not considered workplace bullying and harassment. Managers and supervisors have many responsibilities — including directing and supervising how work is performed, monitoring workflow, and providing feedback on performance. As long as those actions are taken in a respectful manner, they do not constitute bullying and harassment. </a:t>
            </a:r>
          </a:p>
          <a:p>
            <a:r>
              <a:rPr lang="en-US" sz="1200" kern="1200">
                <a:solidFill>
                  <a:schemeClr val="tx1"/>
                </a:solidFill>
                <a:effectLst/>
                <a:latin typeface="+mn-lt"/>
                <a:ea typeface="+mn-ea"/>
                <a:cs typeface="+mn-cs"/>
              </a:rPr>
              <a:t>Reasonable management action might include decisions relating to:</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 Job duties and/or work to be performed</a:t>
            </a:r>
          </a:p>
          <a:p>
            <a:pPr marL="171450" lvl="0" indent="-171450">
              <a:buFont typeface="Arial" panose="020B0604020202020204" pitchFamily="34" charset="0"/>
              <a:buChar char="•"/>
            </a:pPr>
            <a:r>
              <a:rPr lang="en-CA" sz="1200" kern="1200">
                <a:solidFill>
                  <a:schemeClr val="tx1"/>
                </a:solidFill>
                <a:effectLst/>
                <a:latin typeface="+mn-lt"/>
                <a:ea typeface="+mn-ea"/>
                <a:cs typeface="+mn-cs"/>
              </a:rPr>
              <a:t> Workloads and deadlines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 Layoffs, transfers, promotions, and reorganizations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 Work instruction, supervision, or feedback</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 Work evaluation</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 Performance management, or</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Discipline, suspensions, or terminations</a:t>
            </a:r>
            <a:endParaRPr lang="en-US"/>
          </a:p>
          <a:p>
            <a:endParaRPr lang="en-US"/>
          </a:p>
        </p:txBody>
      </p:sp>
      <p:sp>
        <p:nvSpPr>
          <p:cNvPr id="4" name="Slide Number Placeholder 3"/>
          <p:cNvSpPr>
            <a:spLocks noGrp="1"/>
          </p:cNvSpPr>
          <p:nvPr>
            <p:ph type="sldNum" sz="quarter" idx="5"/>
          </p:nvPr>
        </p:nvSpPr>
        <p:spPr/>
        <p:txBody>
          <a:bodyPr/>
          <a:lstStyle/>
          <a:p>
            <a:fld id="{9CA88173-1FC8-4405-A989-438C35B2AD9A}" type="slidenum">
              <a:rPr lang="en-US" smtClean="0"/>
              <a:t>21</a:t>
            </a:fld>
            <a:endParaRPr lang="en-US"/>
          </a:p>
        </p:txBody>
      </p:sp>
    </p:spTree>
    <p:extLst>
      <p:ext uri="{BB962C8B-B14F-4D97-AF65-F5344CB8AC3E}">
        <p14:creationId xmlns:p14="http://schemas.microsoft.com/office/powerpoint/2010/main" val="630807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83</a:t>
            </a:fld>
            <a:endParaRPr lang="en-US" altLang="en-US"/>
          </a:p>
        </p:txBody>
      </p:sp>
    </p:spTree>
    <p:extLst>
      <p:ext uri="{BB962C8B-B14F-4D97-AF65-F5344CB8AC3E}">
        <p14:creationId xmlns:p14="http://schemas.microsoft.com/office/powerpoint/2010/main" val="2225975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84</a:t>
            </a:fld>
            <a:endParaRPr lang="en-US" altLang="en-US"/>
          </a:p>
        </p:txBody>
      </p:sp>
    </p:spTree>
    <p:extLst>
      <p:ext uri="{BB962C8B-B14F-4D97-AF65-F5344CB8AC3E}">
        <p14:creationId xmlns:p14="http://schemas.microsoft.com/office/powerpoint/2010/main" val="1232722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85</a:t>
            </a:fld>
            <a:endParaRPr lang="en-US" altLang="en-US"/>
          </a:p>
        </p:txBody>
      </p:sp>
    </p:spTree>
    <p:extLst>
      <p:ext uri="{BB962C8B-B14F-4D97-AF65-F5344CB8AC3E}">
        <p14:creationId xmlns:p14="http://schemas.microsoft.com/office/powerpoint/2010/main" val="261358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88</a:t>
            </a:fld>
            <a:endParaRPr lang="en-US" altLang="en-US"/>
          </a:p>
        </p:txBody>
      </p:sp>
    </p:spTree>
    <p:extLst>
      <p:ext uri="{BB962C8B-B14F-4D97-AF65-F5344CB8AC3E}">
        <p14:creationId xmlns:p14="http://schemas.microsoft.com/office/powerpoint/2010/main" val="3150929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89</a:t>
            </a:fld>
            <a:endParaRPr lang="en-US" altLang="en-US"/>
          </a:p>
        </p:txBody>
      </p:sp>
    </p:spTree>
    <p:extLst>
      <p:ext uri="{BB962C8B-B14F-4D97-AF65-F5344CB8AC3E}">
        <p14:creationId xmlns:p14="http://schemas.microsoft.com/office/powerpoint/2010/main" val="199555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90</a:t>
            </a:fld>
            <a:endParaRPr lang="en-US" altLang="en-US"/>
          </a:p>
        </p:txBody>
      </p:sp>
    </p:spTree>
    <p:extLst>
      <p:ext uri="{BB962C8B-B14F-4D97-AF65-F5344CB8AC3E}">
        <p14:creationId xmlns:p14="http://schemas.microsoft.com/office/powerpoint/2010/main" val="2675114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auto">
              <a:spcAft>
                <a:spcPts val="0"/>
              </a:spcAft>
              <a:defRPr/>
            </a:pPr>
            <a:endParaRPr lang="en-US" sz="1200">
              <a:solidFill>
                <a:schemeClr val="accent1"/>
              </a:solidFill>
            </a:endParaRPr>
          </a:p>
          <a:p>
            <a:pPr algn="ctr" fontAlgn="auto">
              <a:spcAft>
                <a:spcPts val="0"/>
              </a:spcAft>
              <a:defRPr/>
            </a:pPr>
            <a:r>
              <a:rPr lang="en-US" sz="1200">
                <a:solidFill>
                  <a:schemeClr val="accent1"/>
                </a:solidFill>
              </a:rPr>
              <a:t>Updated June 2020</a:t>
            </a:r>
          </a:p>
          <a:p>
            <a:endParaRPr lang="en-US"/>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93</a:t>
            </a:fld>
            <a:endParaRPr lang="en-US" altLang="en-US"/>
          </a:p>
        </p:txBody>
      </p:sp>
    </p:spTree>
    <p:extLst>
      <p:ext uri="{BB962C8B-B14F-4D97-AF65-F5344CB8AC3E}">
        <p14:creationId xmlns:p14="http://schemas.microsoft.com/office/powerpoint/2010/main" val="511081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984315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683807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12597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in the workplace has a role </a:t>
            </a:r>
            <a:r>
              <a:rPr lang="en-US" dirty="0">
                <a:solidFill>
                  <a:srgbClr val="FF0000"/>
                </a:solidFill>
              </a:rPr>
              <a:t>to play </a:t>
            </a:r>
            <a:r>
              <a:rPr lang="en-US" dirty="0"/>
              <a:t>when it comes to preventing and addressing bullying and harassment. Under WorkSafe BC regulation, employers, workers, and supervisors have a number of legal duties</a:t>
            </a:r>
            <a:r>
              <a:rPr lang="en-US" baseline="0" dirty="0">
                <a:solidFill>
                  <a:srgbClr val="FF0000"/>
                </a:solidFill>
              </a:rPr>
              <a:t>. </a:t>
            </a:r>
          </a:p>
          <a:p>
            <a:endParaRPr lang="en-US" baseline="0" dirty="0">
              <a:solidFill>
                <a:srgbClr val="FF0000"/>
              </a:solidFill>
            </a:endParaRPr>
          </a:p>
          <a:p>
            <a:r>
              <a:rPr lang="en-US" baseline="0" dirty="0">
                <a:solidFill>
                  <a:srgbClr val="FF0000"/>
                </a:solidFill>
              </a:rPr>
              <a:t>Employers must:</a:t>
            </a:r>
            <a:br>
              <a:rPr lang="en-US" baseline="0" dirty="0">
                <a:solidFill>
                  <a:srgbClr val="FF0000"/>
                </a:solidFill>
              </a:rPr>
            </a:br>
            <a:endParaRPr lang="en-US" baseline="0" dirty="0">
              <a:solidFill>
                <a:srgbClr val="FF0000"/>
              </a:solidFill>
            </a:endParaRPr>
          </a:p>
          <a:p>
            <a:pPr>
              <a:buFont typeface="Arial" pitchFamily="34" charset="0"/>
              <a:buChar char="•"/>
            </a:pPr>
            <a:r>
              <a:rPr lang="en-US" baseline="0" dirty="0"/>
              <a:t> Have a policy statement that workplace bullying is unacceptable and not tolerated.  In School District 8, this is policy No. 580.</a:t>
            </a:r>
          </a:p>
          <a:p>
            <a:pPr>
              <a:buFont typeface="Arial" pitchFamily="34" charset="0"/>
              <a:buChar char="•"/>
            </a:pPr>
            <a:r>
              <a:rPr lang="en-US" u="none" baseline="0" dirty="0">
                <a:solidFill>
                  <a:srgbClr val="FF0000"/>
                </a:solidFill>
              </a:rPr>
              <a:t> Take steps to prevent or minimize workplace bullying and harassment</a:t>
            </a:r>
            <a:endParaRPr lang="en-US" b="1" baseline="0" dirty="0"/>
          </a:p>
          <a:p>
            <a:pPr>
              <a:buFont typeface="Arial" pitchFamily="34" charset="0"/>
              <a:buChar char="•"/>
            </a:pPr>
            <a:r>
              <a:rPr lang="en-US" b="0" baseline="0" dirty="0"/>
              <a:t> Have procedures for employees to report if they feel bullied and harassed, including how to report if the employer or supervisor is the alleged bully</a:t>
            </a:r>
          </a:p>
          <a:p>
            <a:pPr>
              <a:buFont typeface="Arial" pitchFamily="34" charset="0"/>
              <a:buChar char="•"/>
            </a:pPr>
            <a:r>
              <a:rPr lang="en-US" b="0" baseline="0" dirty="0"/>
              <a:t> Have procedures that explain how our organization deals with bullying and harassment incidents or complaints.  In School District 8, these are Regulations 580 and 580.1 in AP</a:t>
            </a:r>
          </a:p>
          <a:p>
            <a:pPr>
              <a:buFont typeface="Arial" pitchFamily="34" charset="0"/>
              <a:buChar char="•"/>
            </a:pPr>
            <a:r>
              <a:rPr lang="en-US" b="0" baseline="0" dirty="0"/>
              <a:t> Provide training about bullying and harassment to workers and supervisors, which is why we’re here today </a:t>
            </a:r>
            <a:endParaRPr lang="en-CA" dirty="0"/>
          </a:p>
          <a:p>
            <a:endParaRPr lang="en-US" dirty="0"/>
          </a:p>
        </p:txBody>
      </p:sp>
      <p:sp>
        <p:nvSpPr>
          <p:cNvPr id="4" name="Slide Number Placeholder 3"/>
          <p:cNvSpPr>
            <a:spLocks noGrp="1"/>
          </p:cNvSpPr>
          <p:nvPr>
            <p:ph type="sldNum" sz="quarter" idx="5"/>
          </p:nvPr>
        </p:nvSpPr>
        <p:spPr/>
        <p:txBody>
          <a:bodyPr/>
          <a:lstStyle/>
          <a:p>
            <a:fld id="{9CA88173-1FC8-4405-A989-438C35B2AD9A}" type="slidenum">
              <a:rPr lang="en-US" smtClean="0"/>
              <a:t>23</a:t>
            </a:fld>
            <a:endParaRPr lang="en-US"/>
          </a:p>
        </p:txBody>
      </p:sp>
    </p:spTree>
    <p:extLst>
      <p:ext uri="{BB962C8B-B14F-4D97-AF65-F5344CB8AC3E}">
        <p14:creationId xmlns:p14="http://schemas.microsoft.com/office/powerpoint/2010/main" val="2345973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557489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97935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4066379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3840807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300837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993530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295137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488225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658752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same log in for your SD8 email, office 365 .</a:t>
            </a:r>
          </a:p>
          <a:p>
            <a:r>
              <a:rPr lang="en-US"/>
              <a:t>You can use the forgot my password link to reset your password or contact IT at helpdesk.bc.ca</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charset="0"/>
              </a:rPr>
              <a:t>Human Resources People Plan</a:t>
            </a: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8294D-3C8C-452C-8ACC-60CE551E84F6}" type="slidenum">
              <a:rPr kumimoji="0" lang="en-US" sz="1200" b="0" i="0" u="none" strike="noStrike" kern="1200" cap="none" spc="0" normalizeH="0" baseline="0" noProof="0" smtClean="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34989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A88173-1FC8-4405-A989-438C35B2AD9A}" type="slidenum">
              <a:rPr lang="en-US" smtClean="0"/>
              <a:t>25</a:t>
            </a:fld>
            <a:endParaRPr lang="en-US"/>
          </a:p>
        </p:txBody>
      </p:sp>
    </p:spTree>
    <p:extLst>
      <p:ext uri="{BB962C8B-B14F-4D97-AF65-F5344CB8AC3E}">
        <p14:creationId xmlns:p14="http://schemas.microsoft.com/office/powerpoint/2010/main" val="36224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human resources receives a complaint</a:t>
            </a:r>
            <a:r>
              <a:rPr lang="en-US" baseline="0" dirty="0"/>
              <a:t> the following may occur:</a:t>
            </a:r>
          </a:p>
          <a:p>
            <a:pPr marL="172650" indent="-172650">
              <a:buFont typeface="Arial" panose="020B0604020202020204" pitchFamily="34" charset="0"/>
              <a:buChar char="•"/>
            </a:pPr>
            <a:r>
              <a:rPr lang="en-US" dirty="0"/>
              <a:t>A determination is made regarding whether</a:t>
            </a:r>
            <a:r>
              <a:rPr lang="en-US" baseline="0" dirty="0"/>
              <a:t> the unwanted behavior is bullying or harassment </a:t>
            </a:r>
            <a:r>
              <a:rPr lang="en-US" dirty="0"/>
              <a:t>– the complaint may</a:t>
            </a:r>
            <a:r>
              <a:rPr lang="en-US" baseline="0" dirty="0"/>
              <a:t> not reach the threshold of bullying and harassment.</a:t>
            </a:r>
            <a:endParaRPr lang="en-US" dirty="0"/>
          </a:p>
          <a:p>
            <a:pPr marL="172650" indent="-172650">
              <a:buFont typeface="Arial" panose="020B0604020202020204" pitchFamily="34" charset="0"/>
              <a:buChar char="•"/>
            </a:pPr>
            <a:r>
              <a:rPr lang="en-US" dirty="0"/>
              <a:t>Human Resources would </a:t>
            </a:r>
            <a:r>
              <a:rPr lang="en-US" baseline="0" dirty="0"/>
              <a:t>ask for more details – there may not be enough information to initiate an investigation and in that case,</a:t>
            </a:r>
            <a:endParaRPr lang="en-US" dirty="0"/>
          </a:p>
          <a:p>
            <a:pPr marL="172650" indent="-172650">
              <a:buFont typeface="Arial" panose="020B0604020202020204" pitchFamily="34" charset="0"/>
              <a:buChar char="•"/>
            </a:pPr>
            <a:r>
              <a:rPr lang="en-US" dirty="0"/>
              <a:t>An informal resolution may be suggested – examples</a:t>
            </a:r>
            <a:r>
              <a:rPr lang="en-US" baseline="0" dirty="0"/>
              <a:t> could be mediation due to ongoing interpersonal conflict if agreed upon by complainant and respondent</a:t>
            </a:r>
            <a:endParaRPr lang="en-US" dirty="0"/>
          </a:p>
          <a:p>
            <a:pPr marL="172650" indent="-172650">
              <a:buFont typeface="Arial" panose="020B0604020202020204" pitchFamily="34" charset="0"/>
              <a:buChar char="•"/>
            </a:pPr>
            <a:r>
              <a:rPr lang="en-US" dirty="0"/>
              <a:t>An Investigation</a:t>
            </a:r>
            <a:r>
              <a:rPr lang="en-US" baseline="0" dirty="0"/>
              <a:t> may be initiated to determine if bullying and harassment has occurred </a:t>
            </a:r>
            <a:endParaRPr lang="en-US" dirty="0"/>
          </a:p>
          <a:p>
            <a:endParaRPr lang="en-US" dirty="0"/>
          </a:p>
        </p:txBody>
      </p:sp>
      <p:sp>
        <p:nvSpPr>
          <p:cNvPr id="4" name="Slide Number Placeholder 3"/>
          <p:cNvSpPr>
            <a:spLocks noGrp="1"/>
          </p:cNvSpPr>
          <p:nvPr>
            <p:ph type="sldNum" sz="quarter" idx="5"/>
          </p:nvPr>
        </p:nvSpPr>
        <p:spPr/>
        <p:txBody>
          <a:bodyPr/>
          <a:lstStyle/>
          <a:p>
            <a:fld id="{9CA88173-1FC8-4405-A989-438C35B2AD9A}" type="slidenum">
              <a:rPr lang="en-US" smtClean="0"/>
              <a:t>28</a:t>
            </a:fld>
            <a:endParaRPr lang="en-US"/>
          </a:p>
        </p:txBody>
      </p:sp>
    </p:spTree>
    <p:extLst>
      <p:ext uri="{BB962C8B-B14F-4D97-AF65-F5344CB8AC3E}">
        <p14:creationId xmlns:p14="http://schemas.microsoft.com/office/powerpoint/2010/main" val="73174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auto">
              <a:spcAft>
                <a:spcPts val="0"/>
              </a:spcAft>
              <a:defRPr/>
            </a:pPr>
            <a:endParaRPr lang="en-US" sz="1200">
              <a:solidFill>
                <a:schemeClr val="accent1"/>
              </a:solidFill>
            </a:endParaRPr>
          </a:p>
          <a:p>
            <a:pPr algn="ctr" fontAlgn="auto">
              <a:spcAft>
                <a:spcPts val="0"/>
              </a:spcAft>
              <a:defRPr/>
            </a:pPr>
            <a:r>
              <a:rPr lang="en-US" sz="1200">
                <a:solidFill>
                  <a:schemeClr val="accent1"/>
                </a:solidFill>
              </a:rPr>
              <a:t>Updated June 2020</a:t>
            </a:r>
          </a:p>
          <a:p>
            <a:endParaRPr lang="en-US"/>
          </a:p>
        </p:txBody>
      </p:sp>
      <p:sp>
        <p:nvSpPr>
          <p:cNvPr id="4" name="Slide Number Placeholder 3"/>
          <p:cNvSpPr>
            <a:spLocks noGrp="1"/>
          </p:cNvSpPr>
          <p:nvPr>
            <p:ph type="sldNum" sz="quarter" idx="10"/>
          </p:nvPr>
        </p:nvSpPr>
        <p:spPr/>
        <p:txBody>
          <a:bodyPr/>
          <a:lstStyle/>
          <a:p>
            <a:fld id="{D5E4761D-3340-4CBC-ABA0-93B6888B24B3}" type="slidenum">
              <a:rPr lang="en-US" altLang="en-US" smtClean="0"/>
              <a:pPr/>
              <a:t>41</a:t>
            </a:fld>
            <a:endParaRPr lang="en-US" altLang="en-US"/>
          </a:p>
        </p:txBody>
      </p:sp>
    </p:spTree>
    <p:extLst>
      <p:ext uri="{BB962C8B-B14F-4D97-AF65-F5344CB8AC3E}">
        <p14:creationId xmlns:p14="http://schemas.microsoft.com/office/powerpoint/2010/main" val="3154439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B540DC-4F55-4D05-9792-59D276FFB9DB}" type="slidenum">
              <a:rPr lang="en-US" smtClean="0"/>
              <a:t>51</a:t>
            </a:fld>
            <a:endParaRPr lang="en-US"/>
          </a:p>
        </p:txBody>
      </p:sp>
    </p:spTree>
    <p:extLst>
      <p:ext uri="{BB962C8B-B14F-4D97-AF65-F5344CB8AC3E}">
        <p14:creationId xmlns:p14="http://schemas.microsoft.com/office/powerpoint/2010/main" val="839987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nSpc>
                <a:spcPct val="107000"/>
              </a:lnSpc>
              <a:spcAft>
                <a:spcPts val="815"/>
              </a:spcAft>
            </a:pPr>
            <a:r>
              <a:rPr lang="en-US" sz="1800"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Generally speaking, this means that you </a:t>
            </a:r>
            <a:r>
              <a:rPr lang="en-US" sz="1800" b="1"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have the right to access </a:t>
            </a:r>
            <a:r>
              <a:rPr lang="en-US" sz="1800"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and view copies of records from government agencies, local authorities, schools, universities, regional health authorities, and other public bodies.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Plus, FIPPA </a:t>
            </a:r>
            <a:r>
              <a:rPr lang="en-US" sz="1800" b="1"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aims to protect the citizens</a:t>
            </a:r>
            <a:r>
              <a:rPr lang="en-US" sz="1800"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by prescribing rules that public bodies need to abide by when using, collecting, and disclosing personal information. This means that in case you can access and correct any information that public bodies possess about you.</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I’d like to note once again that </a:t>
            </a:r>
            <a:r>
              <a:rPr lang="en-US" sz="1800" b="1"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FIPPA is a provincial piece of legislation</a:t>
            </a:r>
            <a:r>
              <a:rPr lang="en-US" sz="1800" kern="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that applies to four Canadian provinces, including Manitoba, Alberta, Nova Scotia, and Ontario.</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7B540DC-4F55-4D05-9792-59D276FFB9DB}" type="slidenum">
              <a:rPr lang="en-US" smtClean="0"/>
              <a:t>52</a:t>
            </a:fld>
            <a:endParaRPr lang="en-US"/>
          </a:p>
        </p:txBody>
      </p:sp>
    </p:spTree>
    <p:extLst>
      <p:ext uri="{BB962C8B-B14F-4D97-AF65-F5344CB8AC3E}">
        <p14:creationId xmlns:p14="http://schemas.microsoft.com/office/powerpoint/2010/main" val="3898643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85711"/>
            <a:ext cx="7086600" cy="1815646"/>
          </a:xfrm>
          <a:prstGeom prst="rect">
            <a:avLst/>
          </a:prstGeom>
        </p:spPr>
        <p:txBody>
          <a:bodyPr>
            <a:normAutofit/>
          </a:bodyPr>
          <a:lstStyle>
            <a:lvl1pPr algn="l">
              <a:defRPr sz="3200" b="1">
                <a:solidFill>
                  <a:srgbClr val="245E84"/>
                </a:solidFill>
                <a:latin typeface="Trebuchet MS"/>
                <a:cs typeface="Trebuchet MS"/>
              </a:defRPr>
            </a:lvl1pPr>
          </a:lstStyle>
          <a:p>
            <a:r>
              <a:rPr lang="en-US"/>
              <a:t>Click to edit Master title style</a:t>
            </a:r>
          </a:p>
        </p:txBody>
      </p:sp>
      <p:sp>
        <p:nvSpPr>
          <p:cNvPr id="3" name="Subtitle 2"/>
          <p:cNvSpPr>
            <a:spLocks noGrp="1"/>
          </p:cNvSpPr>
          <p:nvPr>
            <p:ph type="subTitle" idx="1"/>
          </p:nvPr>
        </p:nvSpPr>
        <p:spPr>
          <a:xfrm>
            <a:off x="685800" y="3886200"/>
            <a:ext cx="7086600" cy="1752600"/>
          </a:xfrm>
          <a:prstGeom prst="rect">
            <a:avLst/>
          </a:prstGeom>
        </p:spPr>
        <p:txBody>
          <a:bodyPr/>
          <a:lstStyle>
            <a:lvl1pPr marL="0" indent="0" algn="l">
              <a:buNone/>
              <a:defRPr sz="2800">
                <a:solidFill>
                  <a:srgbClr val="245E84"/>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8"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9"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111687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5EA7A06A-44E8-4EFE-8BCC-7933ACB9C48F}" type="datetime1">
              <a:rPr kumimoji="0" lang="en-US" sz="1800" b="0" i="0" u="none" strike="noStrike" kern="1200" cap="none" spc="0" normalizeH="0" baseline="0" noProof="0" smtClean="0">
                <a:ln>
                  <a:noFill/>
                </a:ln>
                <a:solidFill>
                  <a:srgbClr val="8CC6AE"/>
                </a:solidFill>
                <a:effectLst/>
                <a:uLnTx/>
                <a:uFillTx/>
                <a:latin typeface="Trebuchet MS"/>
              </a:rPr>
              <a:pPr marL="0" marR="0" lvl="0" indent="0" algn="ctr" defTabSz="457200" rtl="0" eaLnBrk="1" fontAlgn="base" latinLnBrk="0" hangingPunct="1">
                <a:lnSpc>
                  <a:spcPct val="100000"/>
                </a:lnSpc>
                <a:spcBef>
                  <a:spcPct val="0"/>
                </a:spcBef>
                <a:spcAft>
                  <a:spcPct val="0"/>
                </a:spcAft>
                <a:buClrTx/>
                <a:buSzTx/>
                <a:buFontTx/>
                <a:buNone/>
                <a:tabLst/>
                <a:defRPr/>
              </a:pPr>
              <a:t>1/31/2024</a:t>
            </a:fld>
            <a:endParaRPr kumimoji="0" lang="en-US" sz="1800" b="0" i="0" u="none" strike="noStrike" kern="1200" cap="none" spc="0" normalizeH="0" baseline="0" noProof="0">
              <a:ln>
                <a:noFill/>
              </a:ln>
              <a:solidFill>
                <a:srgbClr val="8CC6AE"/>
              </a:solidFill>
              <a:effectLst/>
              <a:uLnTx/>
              <a:uFillTx/>
              <a:latin typeface="Trebuchet MS"/>
            </a:endParaRPr>
          </a:p>
        </p:txBody>
      </p:sp>
      <p:sp>
        <p:nvSpPr>
          <p:cNvPr id="8" name="Footer Placeholder 4"/>
          <p:cNvSpPr>
            <a:spLocks noGrp="1"/>
          </p:cNvSpPr>
          <p:nvPr>
            <p:ph type="ftr" sz="quarter" idx="3"/>
          </p:nvPr>
        </p:nvSpPr>
        <p:spPr>
          <a:xfrm>
            <a:off x="182487" y="6182654"/>
            <a:ext cx="4587221" cy="365125"/>
          </a:xfrm>
          <a:prstGeom prst="rect">
            <a:avLst/>
          </a:prstGeom>
        </p:spPr>
        <p:txBody>
          <a:bodyPr/>
          <a:lstStyle>
            <a:lvl1pPr algn="l">
              <a:defRPr dirty="0">
                <a:solidFill>
                  <a:srgbClr val="8CC6AE"/>
                </a:solidFill>
                <a:latin typeface="Trebuchet MS"/>
                <a:cs typeface="Trebuchet M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8CC6AE"/>
                </a:solidFill>
                <a:effectLst/>
                <a:uLnTx/>
                <a:uFillTx/>
                <a:latin typeface="Trebuchet MS"/>
              </a:rPr>
              <a:t>Human Resources People Plan 2020-2023</a:t>
            </a:r>
          </a:p>
        </p:txBody>
      </p:sp>
    </p:spTree>
    <p:extLst>
      <p:ext uri="{BB962C8B-B14F-4D97-AF65-F5344CB8AC3E}">
        <p14:creationId xmlns:p14="http://schemas.microsoft.com/office/powerpoint/2010/main" val="76519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04259"/>
            <a:ext cx="661035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BAB4D5B-99EC-4D3E-BA61-9075528331DA}" type="datetime1">
              <a:rPr lang="en-US" smtClean="0"/>
              <a:t>1/31/2024</a:t>
            </a:fld>
            <a:endParaRPr lang="en-US"/>
          </a:p>
        </p:txBody>
      </p:sp>
      <p:sp>
        <p:nvSpPr>
          <p:cNvPr id="4" name="Footer Placeholder 3"/>
          <p:cNvSpPr>
            <a:spLocks noGrp="1"/>
          </p:cNvSpPr>
          <p:nvPr>
            <p:ph type="ftr" sz="quarter" idx="11"/>
          </p:nvPr>
        </p:nvSpPr>
        <p:spPr/>
        <p:txBody>
          <a:bodyPr/>
          <a:lstStyle/>
          <a:p>
            <a:pPr>
              <a:defRPr/>
            </a:pPr>
            <a:r>
              <a:rPr lang="en-US"/>
              <a:t>Human Resources People Plan 2020-2023</a:t>
            </a:r>
          </a:p>
        </p:txBody>
      </p:sp>
    </p:spTree>
    <p:extLst>
      <p:ext uri="{BB962C8B-B14F-4D97-AF65-F5344CB8AC3E}">
        <p14:creationId xmlns:p14="http://schemas.microsoft.com/office/powerpoint/2010/main" val="2708693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5EA7A06A-44E8-4EFE-8BCC-7933ACB9C48F}" type="datetime1">
              <a:rPr kumimoji="0" lang="en-US" sz="1800" b="0" i="0" u="none" strike="noStrike" kern="1200" cap="none" spc="0" normalizeH="0" baseline="0" noProof="0" smtClean="0">
                <a:ln>
                  <a:noFill/>
                </a:ln>
                <a:solidFill>
                  <a:srgbClr val="8CC6AE"/>
                </a:solidFill>
                <a:effectLst/>
                <a:uLnTx/>
                <a:uFillTx/>
                <a:latin typeface="Trebuchet MS"/>
              </a:rPr>
              <a:pPr marL="0" marR="0" lvl="0" indent="0" algn="ctr" defTabSz="457200" rtl="0" eaLnBrk="1" fontAlgn="base" latinLnBrk="0" hangingPunct="1">
                <a:lnSpc>
                  <a:spcPct val="100000"/>
                </a:lnSpc>
                <a:spcBef>
                  <a:spcPct val="0"/>
                </a:spcBef>
                <a:spcAft>
                  <a:spcPct val="0"/>
                </a:spcAft>
                <a:buClrTx/>
                <a:buSzTx/>
                <a:buFontTx/>
                <a:buNone/>
                <a:tabLst/>
                <a:defRPr/>
              </a:pPr>
              <a:t>1/31/2024</a:t>
            </a:fld>
            <a:endParaRPr kumimoji="0" lang="en-US" sz="1800" b="0" i="0" u="none" strike="noStrike" kern="1200" cap="none" spc="0" normalizeH="0" baseline="0" noProof="0">
              <a:ln>
                <a:noFill/>
              </a:ln>
              <a:solidFill>
                <a:srgbClr val="8CC6AE"/>
              </a:solidFill>
              <a:effectLst/>
              <a:uLnTx/>
              <a:uFillTx/>
              <a:latin typeface="Trebuchet MS"/>
            </a:endParaRPr>
          </a:p>
        </p:txBody>
      </p:sp>
      <p:sp>
        <p:nvSpPr>
          <p:cNvPr id="8" name="Footer Placeholder 4"/>
          <p:cNvSpPr>
            <a:spLocks noGrp="1"/>
          </p:cNvSpPr>
          <p:nvPr>
            <p:ph type="ftr" sz="quarter" idx="3"/>
          </p:nvPr>
        </p:nvSpPr>
        <p:spPr>
          <a:xfrm>
            <a:off x="182487" y="6182654"/>
            <a:ext cx="4587221" cy="365125"/>
          </a:xfrm>
          <a:prstGeom prst="rect">
            <a:avLst/>
          </a:prstGeom>
        </p:spPr>
        <p:txBody>
          <a:bodyPr/>
          <a:lstStyle>
            <a:lvl1pPr algn="l">
              <a:defRPr dirty="0">
                <a:solidFill>
                  <a:srgbClr val="8CC6AE"/>
                </a:solidFill>
                <a:latin typeface="Trebuchet MS"/>
                <a:cs typeface="Trebuchet M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8CC6AE"/>
                </a:solidFill>
                <a:effectLst/>
                <a:uLnTx/>
                <a:uFillTx/>
                <a:latin typeface="Trebuchet MS"/>
              </a:rPr>
              <a:t>Human Resources People Plan 2020-2023</a:t>
            </a:r>
          </a:p>
        </p:txBody>
      </p:sp>
    </p:spTree>
    <p:extLst>
      <p:ext uri="{BB962C8B-B14F-4D97-AF65-F5344CB8AC3E}">
        <p14:creationId xmlns:p14="http://schemas.microsoft.com/office/powerpoint/2010/main" val="402550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04259"/>
            <a:ext cx="661035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BAB4D5B-99EC-4D3E-BA61-9075528331DA}" type="datetime1">
              <a:rPr kumimoji="0" lang="en-US" sz="1800" b="0" i="0" u="none" strike="noStrike" kern="1200" cap="none" spc="0" normalizeH="0" baseline="0" noProof="0" smtClean="0">
                <a:ln>
                  <a:noFill/>
                </a:ln>
                <a:solidFill>
                  <a:srgbClr val="8CC6AE"/>
                </a:solidFill>
                <a:effectLst/>
                <a:uLnTx/>
                <a:uFillTx/>
                <a:latin typeface="Trebuchet MS"/>
              </a:rPr>
              <a:pPr marL="0" marR="0" lvl="0" indent="0" algn="ctr" defTabSz="457200" rtl="0" eaLnBrk="1" fontAlgn="base" latinLnBrk="0" hangingPunct="1">
                <a:lnSpc>
                  <a:spcPct val="100000"/>
                </a:lnSpc>
                <a:spcBef>
                  <a:spcPct val="0"/>
                </a:spcBef>
                <a:spcAft>
                  <a:spcPct val="0"/>
                </a:spcAft>
                <a:buClrTx/>
                <a:buSzTx/>
                <a:buFontTx/>
                <a:buNone/>
                <a:tabLst/>
                <a:defRPr/>
              </a:pPr>
              <a:t>1/31/2024</a:t>
            </a:fld>
            <a:endParaRPr kumimoji="0" lang="en-US" sz="1800" b="0" i="0" u="none" strike="noStrike" kern="1200" cap="none" spc="0" normalizeH="0" baseline="0" noProof="0">
              <a:ln>
                <a:noFill/>
              </a:ln>
              <a:solidFill>
                <a:srgbClr val="8CC6AE"/>
              </a:solidFill>
              <a:effectLst/>
              <a:uLnTx/>
              <a:uFillTx/>
              <a:latin typeface="Trebuchet MS"/>
            </a:endParaRPr>
          </a:p>
        </p:txBody>
      </p:sp>
      <p:sp>
        <p:nvSpPr>
          <p:cNvPr id="4" name="Footer Placeholder 3"/>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8CC6AE"/>
                </a:solidFill>
                <a:effectLst/>
                <a:uLnTx/>
                <a:uFillTx/>
                <a:latin typeface="Trebuchet MS"/>
              </a:rPr>
              <a:t>Human Resources People Plan 2020-2023</a:t>
            </a:r>
          </a:p>
        </p:txBody>
      </p:sp>
    </p:spTree>
    <p:extLst>
      <p:ext uri="{BB962C8B-B14F-4D97-AF65-F5344CB8AC3E}">
        <p14:creationId xmlns:p14="http://schemas.microsoft.com/office/powerpoint/2010/main" val="235296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0423"/>
            <a:ext cx="8229600" cy="1086644"/>
          </a:xfrm>
          <a:prstGeom prst="rect">
            <a:avLst/>
          </a:prstGeom>
        </p:spPr>
        <p:txBody>
          <a:bodyPr>
            <a:normAutofit/>
          </a:bodyPr>
          <a:lstStyle>
            <a:lvl1pPr algn="l">
              <a:defRPr sz="3200" b="1">
                <a:solidFill>
                  <a:srgbClr val="245E84"/>
                </a:solidFill>
                <a:latin typeface="Trebuchet MS"/>
                <a:cs typeface="Trebuchet MS"/>
              </a:defRPr>
            </a:lvl1pPr>
          </a:lstStyle>
          <a:p>
            <a:r>
              <a:rPr lang="en-US"/>
              <a:t>Click to edit Master title style</a:t>
            </a:r>
          </a:p>
        </p:txBody>
      </p:sp>
      <p:sp>
        <p:nvSpPr>
          <p:cNvPr id="3" name="Content Placeholder 2"/>
          <p:cNvSpPr>
            <a:spLocks noGrp="1"/>
          </p:cNvSpPr>
          <p:nvPr>
            <p:ph idx="1"/>
          </p:nvPr>
        </p:nvSpPr>
        <p:spPr>
          <a:xfrm>
            <a:off x="457200" y="2313214"/>
            <a:ext cx="8229600" cy="3679055"/>
          </a:xfrm>
          <a:prstGeom prst="rect">
            <a:avLst/>
          </a:prstGeom>
        </p:spPr>
        <p:txBody>
          <a:bodyPr/>
          <a:lstStyle>
            <a:lvl1pPr>
              <a:defRPr sz="2800">
                <a:solidFill>
                  <a:srgbClr val="245E84"/>
                </a:solidFill>
                <a:latin typeface="Trebuchet MS"/>
                <a:cs typeface="Trebuchet MS"/>
              </a:defRPr>
            </a:lvl1pPr>
            <a:lvl2pPr>
              <a:defRPr sz="2400">
                <a:solidFill>
                  <a:srgbClr val="245E84"/>
                </a:solidFill>
                <a:latin typeface="Trebuchet MS"/>
                <a:cs typeface="Trebuchet MS"/>
              </a:defRPr>
            </a:lvl2pPr>
            <a:lvl3pPr>
              <a:defRPr>
                <a:solidFill>
                  <a:srgbClr val="245E84"/>
                </a:solidFill>
                <a:latin typeface="Trebuchet MS"/>
                <a:cs typeface="Trebuchet MS"/>
              </a:defRPr>
            </a:lvl3pPr>
            <a:lvl4pPr>
              <a:defRPr>
                <a:solidFill>
                  <a:srgbClr val="245E84"/>
                </a:solidFill>
                <a:latin typeface="Trebuchet MS"/>
                <a:cs typeface="Trebuchet MS"/>
              </a:defRPr>
            </a:lvl4pPr>
            <a:lvl5pPr>
              <a:defRPr>
                <a:solidFill>
                  <a:srgbClr val="245E84"/>
                </a:solidFill>
                <a:latin typeface="Trebuchet MS"/>
                <a:cs typeface="Trebuchet M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11"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12"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3004672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200" b="1" cap="none">
                <a:solidFill>
                  <a:srgbClr val="245E84"/>
                </a:solidFill>
                <a:latin typeface="Trebuchet MS"/>
                <a:cs typeface="Trebuchet MS"/>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45E84"/>
                </a:solidFill>
                <a:latin typeface="Trebuchet MS"/>
                <a:cs typeface="Trebuchet M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1"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12"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13"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334100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76929"/>
            <a:ext cx="4038600" cy="3849233"/>
          </a:xfrm>
          <a:prstGeom prst="rect">
            <a:avLst/>
          </a:prstGeom>
        </p:spPr>
        <p:txBody>
          <a:bodyPr/>
          <a:lstStyle>
            <a:lvl1pPr>
              <a:defRPr sz="2800">
                <a:solidFill>
                  <a:srgbClr val="245E84"/>
                </a:solidFill>
                <a:latin typeface="Trebuchet MS"/>
                <a:cs typeface="Trebuchet MS"/>
              </a:defRPr>
            </a:lvl1pPr>
            <a:lvl2pPr>
              <a:defRPr sz="2400">
                <a:solidFill>
                  <a:srgbClr val="245E84"/>
                </a:solidFill>
                <a:latin typeface="Trebuchet MS"/>
                <a:cs typeface="Trebuchet MS"/>
              </a:defRPr>
            </a:lvl2pPr>
            <a:lvl3pPr>
              <a:defRPr sz="2000">
                <a:solidFill>
                  <a:srgbClr val="245E84"/>
                </a:solidFill>
                <a:latin typeface="Trebuchet MS"/>
                <a:cs typeface="Trebuchet MS"/>
              </a:defRPr>
            </a:lvl3pPr>
            <a:lvl4pPr>
              <a:defRPr sz="1800">
                <a:solidFill>
                  <a:srgbClr val="245E84"/>
                </a:solidFill>
                <a:latin typeface="Trebuchet MS"/>
                <a:cs typeface="Trebuchet MS"/>
              </a:defRPr>
            </a:lvl4pPr>
            <a:lvl5pPr>
              <a:defRPr sz="1800">
                <a:solidFill>
                  <a:srgbClr val="245E84"/>
                </a:solidFill>
                <a:latin typeface="Trebuchet MS"/>
                <a:cs typeface="Trebuchet M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76929"/>
            <a:ext cx="4038600" cy="3849234"/>
          </a:xfrm>
          <a:prstGeom prst="rect">
            <a:avLst/>
          </a:prstGeom>
        </p:spPr>
        <p:txBody>
          <a:bodyPr/>
          <a:lstStyle>
            <a:lvl1pPr>
              <a:defRPr sz="2800">
                <a:solidFill>
                  <a:srgbClr val="245E84"/>
                </a:solidFill>
                <a:latin typeface="Trebuchet MS"/>
                <a:cs typeface="Trebuchet MS"/>
              </a:defRPr>
            </a:lvl1pPr>
            <a:lvl2pPr>
              <a:defRPr sz="2400">
                <a:solidFill>
                  <a:srgbClr val="245E84"/>
                </a:solidFill>
                <a:latin typeface="Trebuchet MS"/>
                <a:cs typeface="Trebuchet MS"/>
              </a:defRPr>
            </a:lvl2pPr>
            <a:lvl3pPr>
              <a:defRPr sz="2000">
                <a:solidFill>
                  <a:srgbClr val="245E84"/>
                </a:solidFill>
                <a:latin typeface="Trebuchet MS"/>
                <a:cs typeface="Trebuchet MS"/>
              </a:defRPr>
            </a:lvl3pPr>
            <a:lvl4pPr>
              <a:defRPr sz="1800">
                <a:solidFill>
                  <a:srgbClr val="245E84"/>
                </a:solidFill>
                <a:latin typeface="Trebuchet MS"/>
                <a:cs typeface="Trebuchet MS"/>
              </a:defRPr>
            </a:lvl4pPr>
            <a:lvl5pPr>
              <a:defRPr sz="1800">
                <a:solidFill>
                  <a:srgbClr val="245E84"/>
                </a:solidFill>
                <a:latin typeface="Trebuchet MS"/>
                <a:cs typeface="Trebuchet M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457200" y="1020423"/>
            <a:ext cx="8229600" cy="1086644"/>
          </a:xfrm>
          <a:prstGeom prst="rect">
            <a:avLst/>
          </a:prstGeom>
        </p:spPr>
        <p:txBody>
          <a:bodyPr>
            <a:normAutofit/>
          </a:bodyPr>
          <a:lstStyle>
            <a:lvl1pPr algn="l">
              <a:defRPr sz="3200" b="1">
                <a:solidFill>
                  <a:srgbClr val="245E84"/>
                </a:solidFill>
                <a:latin typeface="Trebuchet MS"/>
                <a:cs typeface="Trebuchet MS"/>
              </a:defRPr>
            </a:lvl1pPr>
          </a:lstStyle>
          <a:p>
            <a:r>
              <a:rPr lang="en-US"/>
              <a:t>Click to edit Master title style</a:t>
            </a:r>
          </a:p>
        </p:txBody>
      </p:sp>
      <p:sp>
        <p:nvSpPr>
          <p:cNvPr id="12" name="Date Placeholder 3"/>
          <p:cNvSpPr>
            <a:spLocks noGrp="1"/>
          </p:cNvSpPr>
          <p:nvPr>
            <p:ph type="dt" sz="half" idx="10"/>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13"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14"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16984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095160"/>
            <a:ext cx="4040188" cy="639762"/>
          </a:xfrm>
          <a:prstGeom prst="rect">
            <a:avLst/>
          </a:prstGeom>
        </p:spPr>
        <p:txBody>
          <a:bodyPr anchor="b">
            <a:normAutofit/>
          </a:bodyPr>
          <a:lstStyle>
            <a:lvl1pPr marL="0" indent="0">
              <a:buNone/>
              <a:defRPr sz="2000" b="1">
                <a:solidFill>
                  <a:srgbClr val="245E84"/>
                </a:solidFill>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821214"/>
            <a:ext cx="4040188" cy="3304949"/>
          </a:xfrm>
          <a:prstGeom prst="rect">
            <a:avLst/>
          </a:prstGeom>
        </p:spPr>
        <p:txBody>
          <a:bodyPr/>
          <a:lstStyle>
            <a:lvl1pPr>
              <a:defRPr sz="2000">
                <a:solidFill>
                  <a:srgbClr val="245E84"/>
                </a:solidFill>
                <a:latin typeface="Trebuchet MS"/>
                <a:cs typeface="Trebuchet MS"/>
              </a:defRPr>
            </a:lvl1pPr>
            <a:lvl2pPr>
              <a:defRPr sz="2000">
                <a:solidFill>
                  <a:srgbClr val="245E84"/>
                </a:solidFill>
                <a:latin typeface="Trebuchet MS"/>
                <a:cs typeface="Trebuchet MS"/>
              </a:defRPr>
            </a:lvl2pPr>
            <a:lvl3pPr>
              <a:defRPr sz="1800">
                <a:solidFill>
                  <a:srgbClr val="245E84"/>
                </a:solidFill>
                <a:latin typeface="Trebuchet MS"/>
                <a:cs typeface="Trebuchet MS"/>
              </a:defRPr>
            </a:lvl3pPr>
            <a:lvl4pPr>
              <a:defRPr sz="1600">
                <a:solidFill>
                  <a:srgbClr val="245E84"/>
                </a:solidFill>
                <a:latin typeface="Trebuchet MS"/>
                <a:cs typeface="Trebuchet MS"/>
              </a:defRPr>
            </a:lvl4pPr>
            <a:lvl5pPr>
              <a:defRPr sz="1600">
                <a:solidFill>
                  <a:srgbClr val="245E84"/>
                </a:solidFill>
                <a:latin typeface="Trebuchet MS"/>
                <a:cs typeface="Trebuchet M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095160"/>
            <a:ext cx="4041775" cy="639762"/>
          </a:xfrm>
          <a:prstGeom prst="rect">
            <a:avLst/>
          </a:prstGeom>
        </p:spPr>
        <p:txBody>
          <a:bodyPr anchor="b">
            <a:noAutofit/>
          </a:bodyPr>
          <a:lstStyle>
            <a:lvl1pPr marL="0" indent="0">
              <a:buNone/>
              <a:defRPr sz="2000" b="1">
                <a:solidFill>
                  <a:srgbClr val="245E84"/>
                </a:solidFill>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821214"/>
            <a:ext cx="4041775" cy="3304949"/>
          </a:xfrm>
          <a:prstGeom prst="rect">
            <a:avLst/>
          </a:prstGeom>
        </p:spPr>
        <p:txBody>
          <a:bodyPr/>
          <a:lstStyle>
            <a:lvl1pPr>
              <a:defRPr sz="2000">
                <a:solidFill>
                  <a:srgbClr val="245E84"/>
                </a:solidFill>
                <a:latin typeface="Trebuchet MS"/>
                <a:cs typeface="Trebuchet MS"/>
              </a:defRPr>
            </a:lvl1pPr>
            <a:lvl2pPr>
              <a:defRPr sz="2000">
                <a:solidFill>
                  <a:srgbClr val="245E84"/>
                </a:solidFill>
                <a:latin typeface="Trebuchet MS"/>
                <a:cs typeface="Trebuchet MS"/>
              </a:defRPr>
            </a:lvl2pPr>
            <a:lvl3pPr>
              <a:defRPr sz="1800">
                <a:solidFill>
                  <a:srgbClr val="245E84"/>
                </a:solidFill>
                <a:latin typeface="Trebuchet MS"/>
                <a:cs typeface="Trebuchet MS"/>
              </a:defRPr>
            </a:lvl3pPr>
            <a:lvl4pPr>
              <a:defRPr sz="1600">
                <a:solidFill>
                  <a:srgbClr val="245E84"/>
                </a:solidFill>
                <a:latin typeface="Trebuchet MS"/>
                <a:cs typeface="Trebuchet MS"/>
              </a:defRPr>
            </a:lvl4pPr>
            <a:lvl5pPr>
              <a:defRPr sz="1600">
                <a:solidFill>
                  <a:srgbClr val="245E84"/>
                </a:solidFill>
                <a:latin typeface="Trebuchet MS"/>
                <a:cs typeface="Trebuchet M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998712"/>
            <a:ext cx="8229600" cy="1108355"/>
          </a:xfrm>
          <a:prstGeom prst="rect">
            <a:avLst/>
          </a:prstGeom>
        </p:spPr>
        <p:txBody>
          <a:bodyPr>
            <a:normAutofit/>
          </a:bodyPr>
          <a:lstStyle>
            <a:lvl1pPr algn="l">
              <a:defRPr sz="3200" b="1">
                <a:solidFill>
                  <a:srgbClr val="245E84"/>
                </a:solidFill>
                <a:latin typeface="Trebuchet MS"/>
                <a:cs typeface="Trebuchet MS"/>
              </a:defRPr>
            </a:lvl1pPr>
          </a:lstStyle>
          <a:p>
            <a:r>
              <a:rPr lang="en-US"/>
              <a:t>Click to edit Master title style</a:t>
            </a:r>
          </a:p>
        </p:txBody>
      </p:sp>
      <p:sp>
        <p:nvSpPr>
          <p:cNvPr id="15" name="Date Placeholder 3"/>
          <p:cNvSpPr>
            <a:spLocks noGrp="1"/>
          </p:cNvSpPr>
          <p:nvPr>
            <p:ph type="dt" sz="half" idx="10"/>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16" name="Footer Placeholder 4"/>
          <p:cNvSpPr>
            <a:spLocks noGrp="1"/>
          </p:cNvSpPr>
          <p:nvPr>
            <p:ph type="ftr" sz="quarter" idx="11"/>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17" name="Slide Number Placeholder 5"/>
          <p:cNvSpPr>
            <a:spLocks noGrp="1"/>
          </p:cNvSpPr>
          <p:nvPr>
            <p:ph type="sldNum" sz="quarter" idx="12"/>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2217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1158616"/>
            <a:ext cx="8229600" cy="1208995"/>
          </a:xfrm>
          <a:prstGeom prst="rect">
            <a:avLst/>
          </a:prstGeom>
        </p:spPr>
        <p:txBody>
          <a:bodyPr>
            <a:normAutofit/>
          </a:bodyPr>
          <a:lstStyle>
            <a:lvl1pPr algn="l">
              <a:defRPr sz="3200" b="1">
                <a:solidFill>
                  <a:srgbClr val="245E84"/>
                </a:solidFill>
                <a:latin typeface="Trebuchet MS"/>
                <a:cs typeface="Trebuchet MS"/>
              </a:defRPr>
            </a:lvl1pPr>
          </a:lstStyle>
          <a:p>
            <a:r>
              <a:rPr lang="en-US"/>
              <a:t>Click to edit Master title style</a:t>
            </a:r>
          </a:p>
        </p:txBody>
      </p:sp>
      <p:sp>
        <p:nvSpPr>
          <p:cNvPr id="11"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12"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13"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103523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9"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10"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397143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2323"/>
            <a:ext cx="3008313" cy="833211"/>
          </a:xfrm>
          <a:prstGeom prst="rect">
            <a:avLst/>
          </a:prstGeom>
        </p:spPr>
        <p:txBody>
          <a:bodyPr anchor="b">
            <a:normAutofit/>
          </a:bodyPr>
          <a:lstStyle>
            <a:lvl1pPr algn="l">
              <a:defRPr sz="1600" b="1">
                <a:solidFill>
                  <a:srgbClr val="245E84"/>
                </a:solidFill>
                <a:latin typeface="Trebuchet MS"/>
                <a:cs typeface="Trebuchet MS"/>
              </a:defRPr>
            </a:lvl1pPr>
          </a:lstStyle>
          <a:p>
            <a:r>
              <a:rPr lang="en-US"/>
              <a:t>Click to edit Master title style</a:t>
            </a:r>
          </a:p>
        </p:txBody>
      </p:sp>
      <p:sp>
        <p:nvSpPr>
          <p:cNvPr id="3" name="Content Placeholder 2"/>
          <p:cNvSpPr>
            <a:spLocks noGrp="1"/>
          </p:cNvSpPr>
          <p:nvPr>
            <p:ph idx="1"/>
          </p:nvPr>
        </p:nvSpPr>
        <p:spPr>
          <a:xfrm>
            <a:off x="3575050" y="1212323"/>
            <a:ext cx="5111750" cy="5272088"/>
          </a:xfrm>
          <a:prstGeom prst="rect">
            <a:avLst/>
          </a:prstGeom>
        </p:spPr>
        <p:txBody>
          <a:bodyPr/>
          <a:lstStyle>
            <a:lvl1pPr>
              <a:defRPr sz="2600">
                <a:solidFill>
                  <a:srgbClr val="245E84"/>
                </a:solidFill>
                <a:latin typeface="Trebuchet MS"/>
                <a:cs typeface="Trebuchet MS"/>
              </a:defRPr>
            </a:lvl1pPr>
            <a:lvl2pPr>
              <a:defRPr sz="2400">
                <a:solidFill>
                  <a:srgbClr val="245E84"/>
                </a:solidFill>
                <a:latin typeface="Trebuchet MS"/>
                <a:cs typeface="Trebuchet MS"/>
              </a:defRPr>
            </a:lvl2pPr>
            <a:lvl3pPr>
              <a:defRPr sz="2400">
                <a:solidFill>
                  <a:srgbClr val="245E84"/>
                </a:solidFill>
                <a:latin typeface="Trebuchet MS"/>
                <a:cs typeface="Trebuchet MS"/>
              </a:defRPr>
            </a:lvl3pPr>
            <a:lvl4pPr>
              <a:defRPr sz="2000">
                <a:solidFill>
                  <a:srgbClr val="245E84"/>
                </a:solidFill>
                <a:latin typeface="Trebuchet MS"/>
                <a:cs typeface="Trebuchet MS"/>
              </a:defRPr>
            </a:lvl4pPr>
            <a:lvl5pPr>
              <a:defRPr sz="2000">
                <a:solidFill>
                  <a:srgbClr val="245E84"/>
                </a:solidFill>
                <a:latin typeface="Trebuchet MS"/>
                <a:cs typeface="Trebuchet MS"/>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127177"/>
            <a:ext cx="3008313" cy="4357234"/>
          </a:xfrm>
          <a:prstGeom prst="rect">
            <a:avLst/>
          </a:prstGeom>
        </p:spPr>
        <p:txBody>
          <a:bodyPr/>
          <a:lstStyle>
            <a:lvl1pPr marL="0" indent="0">
              <a:buNone/>
              <a:defRPr sz="1400">
                <a:solidFill>
                  <a:srgbClr val="245E84"/>
                </a:solidFill>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53009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08529" y="4800600"/>
            <a:ext cx="5486400" cy="566738"/>
          </a:xfrm>
          <a:prstGeom prst="rect">
            <a:avLst/>
          </a:prstGeom>
        </p:spPr>
        <p:txBody>
          <a:bodyPr anchor="b">
            <a:normAutofit/>
          </a:bodyPr>
          <a:lstStyle>
            <a:lvl1pPr algn="l">
              <a:defRPr sz="1800" b="1">
                <a:solidFill>
                  <a:srgbClr val="245E84"/>
                </a:solidFill>
                <a:latin typeface="Trebuchet MS"/>
                <a:cs typeface="Trebuchet MS"/>
              </a:defRPr>
            </a:lvl1pPr>
          </a:lstStyle>
          <a:p>
            <a:r>
              <a:rPr lang="en-US"/>
              <a:t>Click to edit Master title style</a:t>
            </a:r>
          </a:p>
        </p:txBody>
      </p:sp>
      <p:sp>
        <p:nvSpPr>
          <p:cNvPr id="3" name="Picture Placeholder 2"/>
          <p:cNvSpPr>
            <a:spLocks noGrp="1"/>
          </p:cNvSpPr>
          <p:nvPr>
            <p:ph type="pic" idx="1"/>
          </p:nvPr>
        </p:nvSpPr>
        <p:spPr>
          <a:xfrm>
            <a:off x="1108529" y="612775"/>
            <a:ext cx="5486400" cy="4114800"/>
          </a:xfrm>
          <a:prstGeom prst="rect">
            <a:avLst/>
          </a:prstGeom>
        </p:spPr>
        <p:txBody>
          <a:bodyPr/>
          <a:lstStyle>
            <a:lvl1pPr marL="0" indent="0">
              <a:buNone/>
              <a:defRPr sz="3200">
                <a:solidFill>
                  <a:srgbClr val="245E84"/>
                </a:solidFill>
                <a:latin typeface="Trebuchet MS"/>
                <a:cs typeface="Trebuchet M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108529" y="5367338"/>
            <a:ext cx="5486400" cy="668353"/>
          </a:xfrm>
          <a:prstGeom prst="rect">
            <a:avLst/>
          </a:prstGeom>
        </p:spPr>
        <p:txBody>
          <a:bodyPr/>
          <a:lstStyle>
            <a:lvl1pPr marL="0" indent="0">
              <a:buNone/>
              <a:defRPr sz="1400">
                <a:solidFill>
                  <a:srgbClr val="245E84"/>
                </a:solidFill>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Date Placeholder 3"/>
          <p:cNvSpPr>
            <a:spLocks noGrp="1"/>
          </p:cNvSpPr>
          <p:nvPr>
            <p:ph type="dt" sz="half" idx="10"/>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15"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16"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extLst>
      <p:ext uri="{BB962C8B-B14F-4D97-AF65-F5344CB8AC3E}">
        <p14:creationId xmlns:p14="http://schemas.microsoft.com/office/powerpoint/2010/main" val="63340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2437" y="2970"/>
            <a:ext cx="9139125" cy="685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ate Placeholder 3"/>
          <p:cNvSpPr>
            <a:spLocks noGrp="1"/>
          </p:cNvSpPr>
          <p:nvPr>
            <p:ph type="dt" sz="half" idx="2"/>
          </p:nvPr>
        </p:nvSpPr>
        <p:spPr>
          <a:xfrm>
            <a:off x="6534725" y="6182654"/>
            <a:ext cx="1237676" cy="365125"/>
          </a:xfrm>
          <a:prstGeom prst="rect">
            <a:avLst/>
          </a:prstGeom>
        </p:spPr>
        <p:txBody>
          <a:bodyPr/>
          <a:lstStyle>
            <a:lvl1pPr algn="ctr">
              <a:defRPr smtClean="0">
                <a:solidFill>
                  <a:srgbClr val="8CC6AE"/>
                </a:solidFill>
                <a:latin typeface="Trebuchet MS"/>
                <a:cs typeface="Trebuchet MS"/>
              </a:defRPr>
            </a:lvl1pPr>
          </a:lstStyle>
          <a:p>
            <a:pPr>
              <a:defRPr/>
            </a:pPr>
            <a:fld id="{32395363-4929-E648-996D-9EF4D4FC5B67}" type="datetimeFigureOut">
              <a:rPr lang="en-US" smtClean="0"/>
              <a:pPr>
                <a:defRPr/>
              </a:pPr>
              <a:t>1/31/2024</a:t>
            </a:fld>
            <a:endParaRPr lang="en-US"/>
          </a:p>
        </p:txBody>
      </p:sp>
      <p:sp>
        <p:nvSpPr>
          <p:cNvPr id="8"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a:defRPr/>
            </a:pPr>
            <a:endParaRPr lang="en-US"/>
          </a:p>
        </p:txBody>
      </p:sp>
      <p:sp>
        <p:nvSpPr>
          <p:cNvPr id="9" name="Slide Number Placeholder 5"/>
          <p:cNvSpPr>
            <a:spLocks noGrp="1"/>
          </p:cNvSpPr>
          <p:nvPr>
            <p:ph type="sldNum" sz="quarter" idx="4"/>
          </p:nvPr>
        </p:nvSpPr>
        <p:spPr>
          <a:xfrm>
            <a:off x="7924167" y="6182654"/>
            <a:ext cx="1055718" cy="365125"/>
          </a:xfrm>
          <a:prstGeom prst="rect">
            <a:avLst/>
          </a:prstGeom>
        </p:spPr>
        <p:txBody>
          <a:bodyPr/>
          <a:lstStyle>
            <a:lvl1pPr algn="r">
              <a:defRPr smtClean="0">
                <a:solidFill>
                  <a:srgbClr val="8CC6AE"/>
                </a:solidFill>
                <a:latin typeface="Trebuchet MS"/>
                <a:cs typeface="Trebuchet MS"/>
              </a:defRPr>
            </a:lvl1pPr>
          </a:lstStyle>
          <a:p>
            <a:pPr>
              <a:defRPr/>
            </a:pPr>
            <a:fld id="{5D166852-1AA8-B84F-A397-6AA4619B463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71" r:id="rId10"/>
    <p:sldLayoutId id="2147483672" r:id="rId11"/>
  </p:sldLayoutIdLst>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1340" y="65903"/>
            <a:ext cx="9139125" cy="685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ate Placeholder 3"/>
          <p:cNvSpPr>
            <a:spLocks noGrp="1"/>
          </p:cNvSpPr>
          <p:nvPr>
            <p:ph type="dt" sz="half" idx="2"/>
          </p:nvPr>
        </p:nvSpPr>
        <p:spPr>
          <a:xfrm>
            <a:off x="6534724" y="6182654"/>
            <a:ext cx="1299459" cy="365125"/>
          </a:xfrm>
          <a:prstGeom prst="rect">
            <a:avLst/>
          </a:prstGeom>
        </p:spPr>
        <p:txBody>
          <a:bodyPr/>
          <a:lstStyle>
            <a:lvl1pPr algn="ctr">
              <a:defRPr smtClean="0">
                <a:solidFill>
                  <a:srgbClr val="8CC6AE"/>
                </a:solidFill>
                <a:latin typeface="Trebuchet MS"/>
                <a:cs typeface="Trebuchet M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BAB4D5B-99EC-4D3E-BA61-9075528331DA}" type="datetime1">
              <a:rPr kumimoji="0" lang="en-US" sz="1800" b="0" i="0" u="none" strike="noStrike" kern="1200" cap="none" spc="0" normalizeH="0" baseline="0" noProof="0" smtClean="0">
                <a:ln>
                  <a:noFill/>
                </a:ln>
                <a:solidFill>
                  <a:srgbClr val="8CC6AE"/>
                </a:solidFill>
                <a:effectLst/>
                <a:uLnTx/>
                <a:uFillTx/>
                <a:latin typeface="Trebuchet MS"/>
              </a:rPr>
              <a:pPr marL="0" marR="0" lvl="0" indent="0" algn="ctr" defTabSz="457200" rtl="0" eaLnBrk="1" fontAlgn="base" latinLnBrk="0" hangingPunct="1">
                <a:lnSpc>
                  <a:spcPct val="100000"/>
                </a:lnSpc>
                <a:spcBef>
                  <a:spcPct val="0"/>
                </a:spcBef>
                <a:spcAft>
                  <a:spcPct val="0"/>
                </a:spcAft>
                <a:buClrTx/>
                <a:buSzTx/>
                <a:buFontTx/>
                <a:buNone/>
                <a:tabLst/>
                <a:defRPr/>
              </a:pPr>
              <a:t>1/31/2024</a:t>
            </a:fld>
            <a:endParaRPr kumimoji="0" lang="en-US" sz="1800" b="0" i="0" u="none" strike="noStrike" kern="1200" cap="none" spc="0" normalizeH="0" baseline="0" noProof="0">
              <a:ln>
                <a:noFill/>
              </a:ln>
              <a:solidFill>
                <a:srgbClr val="8CC6AE"/>
              </a:solidFill>
              <a:effectLst/>
              <a:uLnTx/>
              <a:uFillTx/>
              <a:latin typeface="Trebuchet MS"/>
            </a:endParaRPr>
          </a:p>
        </p:txBody>
      </p:sp>
      <p:sp>
        <p:nvSpPr>
          <p:cNvPr id="8" name="Footer Placeholder 4"/>
          <p:cNvSpPr>
            <a:spLocks noGrp="1"/>
          </p:cNvSpPr>
          <p:nvPr>
            <p:ph type="ftr" sz="quarter" idx="3"/>
          </p:nvPr>
        </p:nvSpPr>
        <p:spPr>
          <a:xfrm>
            <a:off x="182487" y="6182654"/>
            <a:ext cx="4268071" cy="365125"/>
          </a:xfrm>
          <a:prstGeom prst="rect">
            <a:avLst/>
          </a:prstGeom>
        </p:spPr>
        <p:txBody>
          <a:bodyPr/>
          <a:lstStyle>
            <a:lvl1pPr algn="l">
              <a:defRPr dirty="0">
                <a:solidFill>
                  <a:srgbClr val="8CC6AE"/>
                </a:solidFill>
                <a:latin typeface="Trebuchet MS"/>
                <a:cs typeface="Trebuchet M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8CC6AE"/>
                </a:solidFill>
                <a:effectLst/>
                <a:uLnTx/>
                <a:uFillTx/>
                <a:latin typeface="Trebuchet MS"/>
              </a:rPr>
              <a:t>Human Resources People Plan 2020-2023</a:t>
            </a:r>
          </a:p>
        </p:txBody>
      </p:sp>
    </p:spTree>
    <p:extLst>
      <p:ext uri="{BB962C8B-B14F-4D97-AF65-F5344CB8AC3E}">
        <p14:creationId xmlns:p14="http://schemas.microsoft.com/office/powerpoint/2010/main" val="2135866127"/>
      </p:ext>
    </p:extLst>
  </p:cSld>
  <p:clrMap bg1="lt1" tx1="dk1" bg2="lt2" tx2="dk2" accent1="accent1" accent2="accent2" accent3="accent3" accent4="accent4" accent5="accent5" accent6="accent6" hlink="hlink" folHlink="folHlink"/>
  <p:sldLayoutIdLst>
    <p:sldLayoutId id="2147483669" r:id="rId1"/>
    <p:sldLayoutId id="2147483670" r:id="rId2"/>
  </p:sldLayoutIdLst>
  <p:hf sldNum="0" hdr="0" dt="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sd8.bc.ca/"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1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microsoft.com/office/2018/10/relationships/comments" Target="../comments/modernComment_C8B_2AC32D7B.xml"/><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1.png"/></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hyperlink" Target="mailto:tabsence@sd8.bc.ca"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107.xml.rels><?xml version="1.0" encoding="UTF-8" standalone="yes"?>
<Relationships xmlns="http://schemas.openxmlformats.org/package/2006/relationships"><Relationship Id="rId3" Type="http://schemas.openxmlformats.org/officeDocument/2006/relationships/hyperlink" Target="mailto:payroll@sd8.bc.ca"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cupepayroll@sd8.bc.ca" TargetMode="External"/><Relationship Id="rId4" Type="http://schemas.openxmlformats.org/officeDocument/2006/relationships/hyperlink" Target="mailto:teacher.payroll@sd8.bc.ca" TargetMode="External"/></Relationships>
</file>

<file path=ppt/slides/_rels/slide108.xml.rels><?xml version="1.0" encoding="UTF-8" standalone="yes"?>
<Relationships xmlns="http://schemas.openxmlformats.org/package/2006/relationships"><Relationship Id="rId2" Type="http://schemas.openxmlformats.org/officeDocument/2006/relationships/hyperlink" Target="mailto:teacher.payroll@sd8.bc.ca"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hyperlink" Target="mailto:payroll@sd8.bc.ca"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mailto:cupepayroll@sd8.bc.ca" TargetMode="External"/><Relationship Id="rId2" Type="http://schemas.openxmlformats.org/officeDocument/2006/relationships/hyperlink" Target="https://www.sd8.bc.ca/sites/default/files/CUPE%20Pay%20Cycle%202021-%202022_0.pdf"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hyperlink" Target="file:///C:\Users\brittany.deuling\School%20District%208\HRS%20-%20Staff%20-%20Documents\Education%20Assistants\EA%20&amp;%20YFW%20Handbook.pdf"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hyperlink" Target="https://www.sd8.bc.c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chrome-extension://efaidnbmnnnibpcajpcglclefindmkaj/https:/www.sd8.bc.ca/sites/default/files/documents/2023-05/AP%204000-%20Employee%20Code%20of%20Conduct.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d8.bc.ca/sites/default/files/CUPE%20748%20Collective%20Agreement%20-%20July%202019%20to%20June%202022%20-%20reduced%20size%20-%20V3.1_0.pdf" TargetMode="External"/><Relationship Id="rId2" Type="http://schemas.openxmlformats.org/officeDocument/2006/relationships/hyperlink" Target="https://www.sd8.bc.ca/sites/default/files/KLTF%20Collective%20Agreement%20-%20July%201%2C%202019%20to%20June%2030%2C%202022.pdf" TargetMode="External"/><Relationship Id="rId1" Type="http://schemas.openxmlformats.org/officeDocument/2006/relationships/slideLayout" Target="../slideLayouts/slideLayout2.xml"/><Relationship Id="rId5" Type="http://schemas.openxmlformats.org/officeDocument/2006/relationships/hyperlink" Target="chrome-extension://efaidnbmnnnibpcajpcglclefindmkaj/https:/www.sd8.bc.ca/sites/default/files/documents/2023-05/AP%204001%20Respectful%20Workplace%20Program.pdf" TargetMode="External"/><Relationship Id="rId4" Type="http://schemas.openxmlformats.org/officeDocument/2006/relationships/hyperlink" Target="chrome-extension://efaidnbmnnnibpcajpcglclefindmkaj/https:/www.sd8.bc.ca/sites/default/files/documents/2023-05/170%20-%20Human%20Resources%20%282023.05.09%29.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sd8.bc.ca/sites/default/files/580%20Respectful%20Workplace%20-%20March%209%2C%202021_1.pdf" TargetMode="External"/><Relationship Id="rId2" Type="http://schemas.openxmlformats.org/officeDocument/2006/relationships/hyperlink" Target="https://www.sd8.bc.ca/sites/default/files/CUPE%20748%20Collective%20Agreement%20-%20July%202019%20to%20June%202022%20-%20reduced%20size%20-%20V3.1_0.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Chandra.singh@sd8.bc.ca" TargetMode="External"/><Relationship Id="rId2" Type="http://schemas.openxmlformats.org/officeDocument/2006/relationships/hyperlink" Target="http://www.sd8.bc.ca/Policy/" TargetMode="External"/><Relationship Id="rId1" Type="http://schemas.openxmlformats.org/officeDocument/2006/relationships/slideLayout" Target="../slideLayouts/slideLayout2.xml"/><Relationship Id="rId4" Type="http://schemas.openxmlformats.org/officeDocument/2006/relationships/hyperlink" Target="https://www.worksafebc.com/en/health-safety/hazards-exposures/bullying-harassment"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indigenoushealthnh.ca/sites/default/files/2017-03/booklet-cultural-safety-web_0.pdf" TargetMode="External"/><Relationship Id="rId2" Type="http://schemas.openxmlformats.org/officeDocument/2006/relationships/hyperlink" Target="https://www.sd8.bc.ca/sites/default/files/documents/2022-09/331%20Antiracism%20and%20Cultural%20Safety%20%20%282022.06.21%29.pdf"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indigenoushealthnh.ca/sites/default/files/2017-03/booklet-cultural-safety-web_0.pdf" TargetMode="External"/><Relationship Id="rId2" Type="http://schemas.openxmlformats.org/officeDocument/2006/relationships/hyperlink" Target="https://www.sd8.bc.ca/sites/default/files/documents/2022-09/331%20Antiracism%20and%20Cultural%20Safety%20%20%282022.06.21%29.pdf"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sd8.bc.ca/sites/default/files/documents/2022-09/331%20Antiracism%20and%20Cultural%20Safety%20%20%282022.06.21%29.pdf"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s://www.heretohelp.bc.ca/visions/indigenous-people-vol11/what-indigenous-cultural-safety-and-why-should-i-care-about-it"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heretohelp.bc.ca/visions/indigenous-people-vol11/what-indigenous-cultural-safety-and-why-should-i-care-about-it" TargetMode="External"/><Relationship Id="rId2" Type="http://schemas.openxmlformats.org/officeDocument/2006/relationships/hyperlink" Target="https://curriculum.gov.bc.ca/curriculum/anti-racism" TargetMode="External"/><Relationship Id="rId1" Type="http://schemas.openxmlformats.org/officeDocument/2006/relationships/slideLayout" Target="../slideLayouts/slideLayout6.xml"/><Relationship Id="rId4" Type="http://schemas.openxmlformats.org/officeDocument/2006/relationships/hyperlink" Target="https://www.saskatoonhealthregion.ca/locations_services/Services/Health-Observatory/Documents/Resource-Centre/CCCS%20Toolkit%20%20Reflection%20Infographic%20-%20combined.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claws.gov.bc.ca/civix/document/id/complete/statreg/265_89" TargetMode="External"/><Relationship Id="rId2" Type="http://schemas.openxmlformats.org/officeDocument/2006/relationships/hyperlink" Target="https://www2.gov.bc.ca/assets/gov/education/administration/legislation-policy/legislation/schoollaw/revisedstatutescontents.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sd8.bc.ca/sites/default/files/documents/2023-05/AP%203304%20Child%20Abuse%20and%20Neglect.pdf" TargetMode="External"/><Relationship Id="rId2" Type="http://schemas.openxmlformats.org/officeDocument/2006/relationships/hyperlink" Target="https://www.sd8.bc.ca/sites/default/files/documents/2022-09/230%20Child%20Abuse%20and%20Neglect%20%28Oct%2026%2C%202021%29.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sd8.bc.ca/sites/default/files/documents/2023-05/AP%203308%20Physical%20Restraint%20and%20Seclusion%20in%20School%20Settings.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2.gov.bc.ca/gov/content/governments/services-for-government/policies-procedures/foippa-manual/disclosure-harmful-personal-privacy" TargetMode="Externa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hyperlink" Target="https://www.sd8.bc.ca/sites/default/files/documents/2023-07/AP%201209%20Return%20of%20School%20District%20Equipment%20%282022.06.17%29.pdf" TargetMode="External"/><Relationship Id="rId13" Type="http://schemas.openxmlformats.org/officeDocument/2006/relationships/hyperlink" Target="https://www.sd8.bc.ca/sites/default/files/documents/2023-07/AP%201304%20Employee%20Records.pdf" TargetMode="External"/><Relationship Id="rId3" Type="http://schemas.openxmlformats.org/officeDocument/2006/relationships/hyperlink" Target="https://www.sd8.bc.ca/sites/default/files/documents/2023-07/AP%201202%20Critical%20Incident%20and%20Privacy%20Breach.pdf" TargetMode="External"/><Relationship Id="rId7" Type="http://schemas.openxmlformats.org/officeDocument/2006/relationships/hyperlink" Target="https://www.sd8.bc.ca/sites/default/files/documents/2023-07/AP%201207%20Advertising%2C%20Canvassing%20and%20Commercial%20Solicitation.pdf" TargetMode="External"/><Relationship Id="rId12" Type="http://schemas.openxmlformats.org/officeDocument/2006/relationships/hyperlink" Target="https://www.sd8.bc.ca/sites/default/files/documents/2023-07/AP%201301%20Freedom%20of%20Information%20and%20Protection%20of%20Privacy%20Act%20Designation.pdf" TargetMode="External"/><Relationship Id="rId2" Type="http://schemas.openxmlformats.org/officeDocument/2006/relationships/notesSlide" Target="../notesSlides/notesSlide13.xml"/><Relationship Id="rId16" Type="http://schemas.openxmlformats.org/officeDocument/2006/relationships/hyperlink" Target="https://www.sd8.bc.ca/sites/default/files/documents/2023-07/AP%201308%20Privacy%20Impact%20Statements.pdf" TargetMode="External"/><Relationship Id="rId1" Type="http://schemas.openxmlformats.org/officeDocument/2006/relationships/slideLayout" Target="../slideLayouts/slideLayout8.xml"/><Relationship Id="rId6" Type="http://schemas.openxmlformats.org/officeDocument/2006/relationships/hyperlink" Target="https://www.sd8.bc.ca/sites/default/files/documents/2023-07/AP%201206%20Student%20and%20Employee%20Personal%20Privacy%20of%20the%20Internet.pdf" TargetMode="External"/><Relationship Id="rId11" Type="http://schemas.openxmlformats.org/officeDocument/2006/relationships/hyperlink" Target="https://www.sd8.bc.ca/sites/default/files/documents/2023-07/AP%20Appendix%201300%20B%20Freedom%20of%20Information%20and%20Protection%20Act%20Fee%20Schedule.pdf" TargetMode="External"/><Relationship Id="rId5" Type="http://schemas.openxmlformats.org/officeDocument/2006/relationships/hyperlink" Target="https://www.sd8.bc.ca/sites/default/files/documents/2023-07/AP%201204%20Cell%20Phones%20%26%20Personal%20Electronic%20Devices.pdf" TargetMode="External"/><Relationship Id="rId15" Type="http://schemas.openxmlformats.org/officeDocument/2006/relationships/hyperlink" Target="https://www.sd8.bc.ca/sites/default/files/documents/2023-07/AP%201306%20Copyright.pdf" TargetMode="External"/><Relationship Id="rId10" Type="http://schemas.openxmlformats.org/officeDocument/2006/relationships/hyperlink" Target="https://www.sd8.bc.ca/sites/default/files/documents/2023-07/AP%20Appendix%201300%20A%20Student%20Consent%20Freedom%20of%20Information%20and%20Protection%20of%20Privacy%20Form.pdf" TargetMode="External"/><Relationship Id="rId4" Type="http://schemas.openxmlformats.org/officeDocument/2006/relationships/hyperlink" Target="https://www.sd8.bc.ca/sites/default/files/documents/2023-07/AP%201203%20Use%20of%20Personal%20Devices%20for%20District%20Work.pdf" TargetMode="External"/><Relationship Id="rId9" Type="http://schemas.openxmlformats.org/officeDocument/2006/relationships/hyperlink" Target="https://www.sd8.bc.ca/sites/default/files/documents/2023-07/AP%201300%20Freedom%20of%20Information%20and%20Protection%20of%20Privacy.pdf" TargetMode="External"/><Relationship Id="rId14" Type="http://schemas.openxmlformats.org/officeDocument/2006/relationships/hyperlink" Target="https://www.sd8.bc.ca/sites/default/files/documents/2023-07/AP%201305%20Data%20Retention.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sd8.bc.ca/board/policies" TargetMode="External"/><Relationship Id="rId2" Type="http://schemas.openxmlformats.org/officeDocument/2006/relationships/hyperlink" Target="mailto:Privacy@sd8.bc.ca" TargetMode="Externa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hyperlink" Target="https://mytrainingbc.ca/FOIPPA/" TargetMode="External"/><Relationship Id="rId4" Type="http://schemas.openxmlformats.org/officeDocument/2006/relationships/hyperlink" Target="https://www.oipc.bc.ca/resources/guidance-documents/#:~:text=more-,The%20Office%20of%20the%20Information%20and%20Privacy%20Commissioner%20(OIPC)%20provides,Information%20Protection%20Act%20(PIPA)."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http://ftcneiu1.tripod.com/sitebuildercontent/sitebuilderpictures/checklist.jpeg&amp;imgrefurl=http://ftcneiu1.tripod.com/id9.html&amp;h=364&amp;w=338&amp;sz=122&amp;hl=en&amp;start=7&amp;um=1&amp;tbnid=UUYJ8zmhRSMlNM:&amp;tbnh=121&amp;tbnw=112&amp;prev=/images?q=checklist&amp;svnum=10&amp;um=1&amp;hl=en&amp;rls=SUNA,SUNA:2006-50,SUNA:en&amp;sa=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Ea.hr@sd8.bc.ca" TargetMode="External"/><Relationship Id="rId2" Type="http://schemas.openxmlformats.org/officeDocument/2006/relationships/hyperlink" Target="mailto:Chandra.singh@sd8.bc.ca" TargetMode="External"/><Relationship Id="rId1" Type="http://schemas.openxmlformats.org/officeDocument/2006/relationships/slideLayout" Target="../slideLayouts/slideLayout2.xml"/><Relationship Id="rId4" Type="http://schemas.openxmlformats.org/officeDocument/2006/relationships/hyperlink" Target="mailto:safeschools@sd8.bc.ca"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Brittany.deuling@sd8.bc.ca" TargetMode="External"/><Relationship Id="rId2" Type="http://schemas.openxmlformats.org/officeDocument/2006/relationships/hyperlink" Target="mailto:Melissa.maida@sd8.bc.ca" TargetMode="External"/><Relationship Id="rId1" Type="http://schemas.openxmlformats.org/officeDocument/2006/relationships/slideLayout" Target="../slideLayouts/slideLayout7.xml"/><Relationship Id="rId5" Type="http://schemas.openxmlformats.org/officeDocument/2006/relationships/hyperlink" Target="mailto:tabsence@sd8.bc.ca" TargetMode="External"/><Relationship Id="rId4" Type="http://schemas.openxmlformats.org/officeDocument/2006/relationships/hyperlink" Target="mailto:hrservices@sd8.bc.ca"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mailto:safe.schools@sd8.bc.ca"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32.png"/></Relationships>
</file>

<file path=ppt/slides/_rels/slide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DF6D4-A156-2EE0-EAAB-A3DBD521A85C}"/>
              </a:ext>
            </a:extLst>
          </p:cNvPr>
          <p:cNvPicPr>
            <a:picLocks noChangeAspect="1"/>
          </p:cNvPicPr>
          <p:nvPr/>
        </p:nvPicPr>
        <p:blipFill>
          <a:blip r:embed="rId2">
            <a:alphaModFix amt="35000"/>
          </a:blip>
          <a:stretch>
            <a:fillRect/>
          </a:stretch>
        </p:blipFill>
        <p:spPr>
          <a:xfrm>
            <a:off x="-9939" y="-67322"/>
            <a:ext cx="9153939" cy="6675121"/>
          </a:xfrm>
          <a:prstGeom prst="rect">
            <a:avLst/>
          </a:prstGeom>
        </p:spPr>
      </p:pic>
      <p:sp>
        <p:nvSpPr>
          <p:cNvPr id="2" name="Title 1"/>
          <p:cNvSpPr>
            <a:spLocks noGrp="1"/>
          </p:cNvSpPr>
          <p:nvPr>
            <p:ph type="ctrTitle"/>
          </p:nvPr>
        </p:nvSpPr>
        <p:spPr>
          <a:xfrm>
            <a:off x="1023730" y="2362188"/>
            <a:ext cx="7086600" cy="1816100"/>
          </a:xfrm>
        </p:spPr>
        <p:txBody>
          <a:bodyPr>
            <a:normAutofit/>
          </a:bodyPr>
          <a:lstStyle/>
          <a:p>
            <a:pPr algn="ctr" fontAlgn="auto">
              <a:spcAft>
                <a:spcPts val="0"/>
              </a:spcAft>
              <a:defRPr/>
            </a:pPr>
            <a:r>
              <a:rPr lang="en-US" sz="5400">
                <a:solidFill>
                  <a:schemeClr val="tx2"/>
                </a:solidFill>
                <a:effectLst>
                  <a:outerShdw blurRad="38100" dist="38100" dir="2700000" algn="tl">
                    <a:srgbClr val="000000">
                      <a:alpha val="43137"/>
                    </a:srgbClr>
                  </a:outerShdw>
                </a:effectLst>
                <a:ea typeface="+mj-ea"/>
              </a:rPr>
              <a:t>School </a:t>
            </a:r>
            <a:r>
              <a:rPr lang="en-US" sz="5400">
                <a:solidFill>
                  <a:schemeClr val="tx2"/>
                </a:solidFill>
                <a:effectLst>
                  <a:outerShdw blurRad="38100" dist="38100" dir="2700000" algn="tl">
                    <a:srgbClr val="000000">
                      <a:alpha val="43137"/>
                    </a:srgbClr>
                  </a:outerShdw>
                </a:effectLst>
                <a:latin typeface="+mj-lt"/>
                <a:ea typeface="+mj-ea"/>
              </a:rPr>
              <a:t>District</a:t>
            </a:r>
            <a:r>
              <a:rPr lang="en-US" sz="5400">
                <a:solidFill>
                  <a:schemeClr val="tx2"/>
                </a:solidFill>
                <a:effectLst>
                  <a:outerShdw blurRad="38100" dist="38100" dir="2700000" algn="tl">
                    <a:srgbClr val="000000">
                      <a:alpha val="43137"/>
                    </a:srgbClr>
                  </a:outerShdw>
                </a:effectLst>
                <a:ea typeface="+mj-ea"/>
              </a:rPr>
              <a:t> No. 8 (Kootenay Lake)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45" y="322409"/>
            <a:ext cx="4949301" cy="570726"/>
          </a:xfrm>
        </p:spPr>
        <p:txBody>
          <a:bodyPr>
            <a:noAutofit/>
          </a:bodyPr>
          <a:lstStyle/>
          <a:p>
            <a:r>
              <a:rPr lang="en-US" sz="4000">
                <a:latin typeface="+mj-lt"/>
              </a:rPr>
              <a:t>Wellness Initiatives</a:t>
            </a:r>
          </a:p>
        </p:txBody>
      </p:sp>
      <p:sp>
        <p:nvSpPr>
          <p:cNvPr id="3" name="Content Placeholder 2"/>
          <p:cNvSpPr>
            <a:spLocks noGrp="1"/>
          </p:cNvSpPr>
          <p:nvPr>
            <p:ph idx="1"/>
          </p:nvPr>
        </p:nvSpPr>
        <p:spPr>
          <a:xfrm>
            <a:off x="1447060" y="1064173"/>
            <a:ext cx="6809174" cy="5373764"/>
          </a:xfrm>
        </p:spPr>
        <p:txBody>
          <a:bodyPr/>
          <a:lstStyle/>
          <a:p>
            <a:pPr>
              <a:lnSpc>
                <a:spcPct val="150000"/>
              </a:lnSpc>
            </a:pPr>
            <a:r>
              <a:rPr lang="en-US" sz="2000">
                <a:latin typeface="+mj-lt"/>
              </a:rPr>
              <a:t>Bike Purchase Program</a:t>
            </a:r>
          </a:p>
          <a:p>
            <a:endParaRPr lang="en-US" sz="2000">
              <a:latin typeface="+mj-lt"/>
            </a:endParaRPr>
          </a:p>
          <a:p>
            <a:r>
              <a:rPr lang="en-US" sz="2000">
                <a:latin typeface="+mj-lt"/>
              </a:rPr>
              <a:t>Computer Purchase Program</a:t>
            </a:r>
          </a:p>
          <a:p>
            <a:endParaRPr lang="en-US" sz="2000">
              <a:latin typeface="+mj-lt"/>
            </a:endParaRPr>
          </a:p>
          <a:p>
            <a:r>
              <a:rPr lang="en-US" sz="2000">
                <a:latin typeface="+mj-lt"/>
              </a:rPr>
              <a:t>Professional Development Funds (CUPE and KLTF and excluded staff)</a:t>
            </a:r>
          </a:p>
          <a:p>
            <a:endParaRPr lang="en-US" sz="2000">
              <a:latin typeface="+mj-lt"/>
            </a:endParaRPr>
          </a:p>
          <a:p>
            <a:r>
              <a:rPr lang="en-US" sz="2000">
                <a:latin typeface="+mj-lt"/>
              </a:rPr>
              <a:t>TELUS Health – our Employee Family Assistance Program (EFAP) All employees and family members qualify. Visit </a:t>
            </a:r>
            <a:r>
              <a:rPr lang="en-US" sz="2000">
                <a:solidFill>
                  <a:srgbClr val="00B050"/>
                </a:solidFill>
                <a:latin typeface="+mj-lt"/>
                <a:hlinkClick r:id="rId2">
                  <a:extLst>
                    <a:ext uri="{A12FA001-AC4F-418D-AE19-62706E023703}">
                      <ahyp:hlinkClr xmlns:ahyp="http://schemas.microsoft.com/office/drawing/2018/hyperlinkcolor" val="tx"/>
                    </a:ext>
                  </a:extLst>
                </a:hlinkClick>
              </a:rPr>
              <a:t>www.sd8.bc.ca</a:t>
            </a:r>
            <a:r>
              <a:rPr lang="en-US" sz="2000">
                <a:solidFill>
                  <a:srgbClr val="00B050"/>
                </a:solidFill>
                <a:latin typeface="+mj-lt"/>
              </a:rPr>
              <a:t> </a:t>
            </a:r>
            <a:r>
              <a:rPr lang="en-US" sz="2000">
                <a:latin typeface="+mj-lt"/>
              </a:rPr>
              <a:t>for more info</a:t>
            </a:r>
          </a:p>
          <a:p>
            <a:endParaRPr lang="en-US" sz="2000">
              <a:latin typeface="+mj-lt"/>
            </a:endParaRPr>
          </a:p>
          <a:p>
            <a:r>
              <a:rPr lang="en-US" sz="2000">
                <a:latin typeface="+mj-lt"/>
              </a:rPr>
              <a:t>Pacific Blue Cross Benefits (0.50 FTE to qualify or 17.5 </a:t>
            </a:r>
            <a:r>
              <a:rPr lang="en-US" sz="2000" err="1">
                <a:latin typeface="+mj-lt"/>
              </a:rPr>
              <a:t>hrs</a:t>
            </a:r>
            <a:r>
              <a:rPr lang="en-US" sz="2000">
                <a:latin typeface="+mj-lt"/>
              </a:rPr>
              <a:t>/</a:t>
            </a:r>
            <a:r>
              <a:rPr lang="en-US" sz="2000" err="1">
                <a:latin typeface="+mj-lt"/>
              </a:rPr>
              <a:t>wk</a:t>
            </a:r>
            <a:r>
              <a:rPr lang="en-US" sz="2000">
                <a:latin typeface="+mj-lt"/>
              </a:rPr>
              <a:t> Regular position)</a:t>
            </a:r>
          </a:p>
          <a:p>
            <a:endParaRPr lang="en-US" sz="2000">
              <a:latin typeface="+mj-lt"/>
            </a:endParaRPr>
          </a:p>
          <a:p>
            <a:r>
              <a:rPr lang="en-US" sz="2000">
                <a:latin typeface="+mj-lt"/>
              </a:rPr>
              <a:t>CUPE –Wellness Benefit</a:t>
            </a:r>
          </a:p>
          <a:p>
            <a:pPr marL="914400" lvl="2" indent="0">
              <a:buNone/>
            </a:pPr>
            <a:endParaRPr lang="en-US" sz="2000"/>
          </a:p>
        </p:txBody>
      </p:sp>
    </p:spTree>
    <p:extLst>
      <p:ext uri="{BB962C8B-B14F-4D97-AF65-F5344CB8AC3E}">
        <p14:creationId xmlns:p14="http://schemas.microsoft.com/office/powerpoint/2010/main" val="44572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99215" y="438221"/>
            <a:ext cx="5686681" cy="994172"/>
          </a:xfrm>
        </p:spPr>
        <p:txBody>
          <a:bodyPr/>
          <a:lstStyle/>
          <a:p>
            <a:pPr algn="l"/>
            <a:r>
              <a:rPr lang="en-US" dirty="0">
                <a:solidFill>
                  <a:srgbClr val="002060"/>
                </a:solidFill>
              </a:rPr>
              <a:t>WEB BROWSER ACCESS</a:t>
            </a:r>
            <a:br>
              <a:rPr lang="en-US" dirty="0">
                <a:solidFill>
                  <a:srgbClr val="002060"/>
                </a:solidFill>
              </a:rPr>
            </a:br>
            <a:r>
              <a:rPr lang="en-US" sz="2400" dirty="0">
                <a:solidFill>
                  <a:srgbClr val="002060"/>
                </a:solidFill>
              </a:rPr>
              <a:t>PROFILE SETTINGS- Substitute</a:t>
            </a:r>
          </a:p>
        </p:txBody>
      </p:sp>
      <p:sp>
        <p:nvSpPr>
          <p:cNvPr id="6" name="TextBox 5">
            <a:extLst>
              <a:ext uri="{FF2B5EF4-FFF2-40B4-BE49-F238E27FC236}">
                <a16:creationId xmlns:a16="http://schemas.microsoft.com/office/drawing/2014/main" id="{3C2DE8FD-F63A-FE92-5C4A-626598C33285}"/>
              </a:ext>
            </a:extLst>
          </p:cNvPr>
          <p:cNvSpPr txBox="1"/>
          <p:nvPr/>
        </p:nvSpPr>
        <p:spPr>
          <a:xfrm>
            <a:off x="225768" y="1994929"/>
            <a:ext cx="1531708"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Navigation Steps:</a:t>
            </a:r>
          </a:p>
        </p:txBody>
      </p:sp>
      <p:sp>
        <p:nvSpPr>
          <p:cNvPr id="10" name="Oval 9">
            <a:extLst>
              <a:ext uri="{FF2B5EF4-FFF2-40B4-BE49-F238E27FC236}">
                <a16:creationId xmlns:a16="http://schemas.microsoft.com/office/drawing/2014/main" id="{1572B8C6-F734-C57A-B88A-1926C28E38F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1" name="Oval 10">
            <a:extLst>
              <a:ext uri="{FF2B5EF4-FFF2-40B4-BE49-F238E27FC236}">
                <a16:creationId xmlns:a16="http://schemas.microsoft.com/office/drawing/2014/main" id="{53B4CF02-F0A7-D193-65D4-7515B96A053C}"/>
              </a:ext>
            </a:extLst>
          </p:cNvPr>
          <p:cNvSpPr/>
          <p:nvPr/>
        </p:nvSpPr>
        <p:spPr>
          <a:xfrm>
            <a:off x="225768" y="2736203"/>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12" name="TextBox 11">
            <a:extLst>
              <a:ext uri="{FF2B5EF4-FFF2-40B4-BE49-F238E27FC236}">
                <a16:creationId xmlns:a16="http://schemas.microsoft.com/office/drawing/2014/main" id="{B9787FDF-32CE-284B-0D6F-05C549D12057}"/>
              </a:ext>
            </a:extLst>
          </p:cNvPr>
          <p:cNvSpPr txBox="1"/>
          <p:nvPr/>
        </p:nvSpPr>
        <p:spPr>
          <a:xfrm>
            <a:off x="385345" y="2345576"/>
            <a:ext cx="1630961" cy="3693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your initials on the top right of the screen.</a:t>
            </a:r>
          </a:p>
        </p:txBody>
      </p:sp>
      <p:sp>
        <p:nvSpPr>
          <p:cNvPr id="13" name="TextBox 12">
            <a:extLst>
              <a:ext uri="{FF2B5EF4-FFF2-40B4-BE49-F238E27FC236}">
                <a16:creationId xmlns:a16="http://schemas.microsoft.com/office/drawing/2014/main" id="{AB16C215-ACDE-2778-7AF5-E233ED13BF10}"/>
              </a:ext>
            </a:extLst>
          </p:cNvPr>
          <p:cNvSpPr txBox="1"/>
          <p:nvPr/>
        </p:nvSpPr>
        <p:spPr>
          <a:xfrm>
            <a:off x="385345" y="2713989"/>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Settings</a:t>
            </a:r>
            <a:r>
              <a:rPr lang="en-US" sz="900">
                <a:solidFill>
                  <a:srgbClr val="00417C"/>
                </a:solidFill>
                <a:latin typeface="Calibri" panose="020F0502020204030204"/>
                <a:ea typeface="+mn-ea"/>
                <a:cs typeface="+mn-cs"/>
              </a:rPr>
              <a:t>”</a:t>
            </a:r>
          </a:p>
        </p:txBody>
      </p:sp>
      <p:sp>
        <p:nvSpPr>
          <p:cNvPr id="19" name="Oval 18">
            <a:extLst>
              <a:ext uri="{FF2B5EF4-FFF2-40B4-BE49-F238E27FC236}">
                <a16:creationId xmlns:a16="http://schemas.microsoft.com/office/drawing/2014/main" id="{EE52D0B4-05EB-6CC4-F826-E6C1C56A7F20}"/>
              </a:ext>
            </a:extLst>
          </p:cNvPr>
          <p:cNvSpPr/>
          <p:nvPr/>
        </p:nvSpPr>
        <p:spPr>
          <a:xfrm>
            <a:off x="199215" y="3580917"/>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7" name="Oval 16">
            <a:extLst>
              <a:ext uri="{FF2B5EF4-FFF2-40B4-BE49-F238E27FC236}">
                <a16:creationId xmlns:a16="http://schemas.microsoft.com/office/drawing/2014/main" id="{0E6FA551-28FC-AA07-7C9A-DC7A8A6FB3B4}"/>
              </a:ext>
            </a:extLst>
          </p:cNvPr>
          <p:cNvSpPr/>
          <p:nvPr/>
        </p:nvSpPr>
        <p:spPr>
          <a:xfrm>
            <a:off x="2046439" y="4285598"/>
            <a:ext cx="159578" cy="13435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pic>
        <p:nvPicPr>
          <p:cNvPr id="2" name="Picture 1">
            <a:extLst>
              <a:ext uri="{FF2B5EF4-FFF2-40B4-BE49-F238E27FC236}">
                <a16:creationId xmlns:a16="http://schemas.microsoft.com/office/drawing/2014/main" id="{82477099-E0A6-847A-FDBC-E00E815414BF}"/>
              </a:ext>
            </a:extLst>
          </p:cNvPr>
          <p:cNvPicPr>
            <a:picLocks noChangeAspect="1"/>
          </p:cNvPicPr>
          <p:nvPr/>
        </p:nvPicPr>
        <p:blipFill>
          <a:blip r:embed="rId3"/>
          <a:stretch>
            <a:fillRect/>
          </a:stretch>
        </p:blipFill>
        <p:spPr>
          <a:xfrm>
            <a:off x="2147886" y="1861155"/>
            <a:ext cx="1953461" cy="1236175"/>
          </a:xfrm>
          <a:prstGeom prst="rect">
            <a:avLst/>
          </a:prstGeom>
          <a:ln>
            <a:solidFill>
              <a:schemeClr val="tx1"/>
            </a:solidFill>
          </a:ln>
        </p:spPr>
      </p:pic>
      <p:sp>
        <p:nvSpPr>
          <p:cNvPr id="14" name="Oval 13">
            <a:extLst>
              <a:ext uri="{FF2B5EF4-FFF2-40B4-BE49-F238E27FC236}">
                <a16:creationId xmlns:a16="http://schemas.microsoft.com/office/drawing/2014/main" id="{59EC4AE4-6A1E-3A23-B421-F92383F0D188}"/>
              </a:ext>
            </a:extLst>
          </p:cNvPr>
          <p:cNvSpPr/>
          <p:nvPr/>
        </p:nvSpPr>
        <p:spPr>
          <a:xfrm>
            <a:off x="3520582" y="2133429"/>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5" name="Oval 14">
            <a:extLst>
              <a:ext uri="{FF2B5EF4-FFF2-40B4-BE49-F238E27FC236}">
                <a16:creationId xmlns:a16="http://schemas.microsoft.com/office/drawing/2014/main" id="{35443BF8-09A5-9D10-81F3-AB009444F769}"/>
              </a:ext>
            </a:extLst>
          </p:cNvPr>
          <p:cNvSpPr/>
          <p:nvPr/>
        </p:nvSpPr>
        <p:spPr>
          <a:xfrm>
            <a:off x="3138220" y="2479242"/>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5" name="TextBox 4">
            <a:extLst>
              <a:ext uri="{FF2B5EF4-FFF2-40B4-BE49-F238E27FC236}">
                <a16:creationId xmlns:a16="http://schemas.microsoft.com/office/drawing/2014/main" id="{53270566-025C-9680-71DA-3D64BA593557}"/>
              </a:ext>
            </a:extLst>
          </p:cNvPr>
          <p:cNvSpPr txBox="1"/>
          <p:nvPr/>
        </p:nvSpPr>
        <p:spPr>
          <a:xfrm>
            <a:off x="305556" y="3245721"/>
            <a:ext cx="2868497"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Personal Configuration Steps:</a:t>
            </a:r>
          </a:p>
        </p:txBody>
      </p:sp>
      <p:sp>
        <p:nvSpPr>
          <p:cNvPr id="7" name="TextBox 6">
            <a:extLst>
              <a:ext uri="{FF2B5EF4-FFF2-40B4-BE49-F238E27FC236}">
                <a16:creationId xmlns:a16="http://schemas.microsoft.com/office/drawing/2014/main" id="{7E5BAE7F-859C-7300-30CA-25F2E441A021}"/>
              </a:ext>
            </a:extLst>
          </p:cNvPr>
          <p:cNvSpPr txBox="1"/>
          <p:nvPr/>
        </p:nvSpPr>
        <p:spPr>
          <a:xfrm>
            <a:off x="385345" y="3550851"/>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Personal</a:t>
            </a:r>
            <a:r>
              <a:rPr lang="en-US" sz="900">
                <a:solidFill>
                  <a:srgbClr val="00417C"/>
                </a:solidFill>
                <a:latin typeface="Calibri" panose="020F0502020204030204"/>
                <a:ea typeface="+mn-ea"/>
                <a:cs typeface="+mn-cs"/>
              </a:rPr>
              <a:t>”</a:t>
            </a:r>
          </a:p>
        </p:txBody>
      </p:sp>
      <p:pic>
        <p:nvPicPr>
          <p:cNvPr id="9" name="Picture 8">
            <a:extLst>
              <a:ext uri="{FF2B5EF4-FFF2-40B4-BE49-F238E27FC236}">
                <a16:creationId xmlns:a16="http://schemas.microsoft.com/office/drawing/2014/main" id="{A0B3EB35-8B80-43BE-BABF-18A661623613}"/>
              </a:ext>
            </a:extLst>
          </p:cNvPr>
          <p:cNvPicPr>
            <a:picLocks noChangeAspect="1"/>
          </p:cNvPicPr>
          <p:nvPr/>
        </p:nvPicPr>
        <p:blipFill>
          <a:blip r:embed="rId4"/>
          <a:stretch>
            <a:fillRect/>
          </a:stretch>
        </p:blipFill>
        <p:spPr>
          <a:xfrm>
            <a:off x="225768" y="3833051"/>
            <a:ext cx="3960500" cy="426225"/>
          </a:xfrm>
          <a:prstGeom prst="rect">
            <a:avLst/>
          </a:prstGeom>
        </p:spPr>
      </p:pic>
      <p:sp>
        <p:nvSpPr>
          <p:cNvPr id="18" name="TextBox 17">
            <a:extLst>
              <a:ext uri="{FF2B5EF4-FFF2-40B4-BE49-F238E27FC236}">
                <a16:creationId xmlns:a16="http://schemas.microsoft.com/office/drawing/2014/main" id="{934D9C6A-5A26-08A6-C41B-43B9B2D07847}"/>
              </a:ext>
            </a:extLst>
          </p:cNvPr>
          <p:cNvSpPr txBox="1"/>
          <p:nvPr/>
        </p:nvSpPr>
        <p:spPr>
          <a:xfrm>
            <a:off x="358793" y="4471768"/>
            <a:ext cx="3206571" cy="784830"/>
          </a:xfrm>
          <a:prstGeom prst="rect">
            <a:avLst/>
          </a:prstGeom>
          <a:noFill/>
        </p:spPr>
        <p:txBody>
          <a:bodyPr wrap="square" rtlCol="0">
            <a:spAutoFit/>
          </a:bodyPr>
          <a:lstStyle/>
          <a:p>
            <a:r>
              <a:rPr lang="en-US" sz="900">
                <a:solidFill>
                  <a:schemeClr val="accent1">
                    <a:lumMod val="75000"/>
                  </a:schemeClr>
                </a:solidFill>
              </a:rPr>
              <a:t>Please be sure that your callback number is accurate and up to date as this is what the system will be using for available assignments. </a:t>
            </a:r>
          </a:p>
          <a:p>
            <a:endParaRPr lang="fr-CA"/>
          </a:p>
        </p:txBody>
      </p:sp>
      <p:pic>
        <p:nvPicPr>
          <p:cNvPr id="23" name="Picture 22">
            <a:extLst>
              <a:ext uri="{FF2B5EF4-FFF2-40B4-BE49-F238E27FC236}">
                <a16:creationId xmlns:a16="http://schemas.microsoft.com/office/drawing/2014/main" id="{238254F3-98D2-041F-54BF-DC662B21BE77}"/>
              </a:ext>
            </a:extLst>
          </p:cNvPr>
          <p:cNvPicPr>
            <a:picLocks noChangeAspect="1"/>
          </p:cNvPicPr>
          <p:nvPr/>
        </p:nvPicPr>
        <p:blipFill>
          <a:blip r:embed="rId5"/>
          <a:stretch>
            <a:fillRect/>
          </a:stretch>
        </p:blipFill>
        <p:spPr>
          <a:xfrm>
            <a:off x="4491757" y="1733293"/>
            <a:ext cx="3491306" cy="3695248"/>
          </a:xfrm>
          <a:prstGeom prst="rect">
            <a:avLst/>
          </a:prstGeom>
        </p:spPr>
      </p:pic>
      <p:sp>
        <p:nvSpPr>
          <p:cNvPr id="25" name="Rectangle 24">
            <a:extLst>
              <a:ext uri="{FF2B5EF4-FFF2-40B4-BE49-F238E27FC236}">
                <a16:creationId xmlns:a16="http://schemas.microsoft.com/office/drawing/2014/main" id="{EBB874D8-FEDC-C6D6-8270-F5727B9B6231}"/>
              </a:ext>
            </a:extLst>
          </p:cNvPr>
          <p:cNvSpPr/>
          <p:nvPr/>
        </p:nvSpPr>
        <p:spPr>
          <a:xfrm>
            <a:off x="4546748" y="3877176"/>
            <a:ext cx="1697642" cy="48728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40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225768" y="454235"/>
            <a:ext cx="5864235" cy="994172"/>
          </a:xfrm>
        </p:spPr>
        <p:txBody>
          <a:bodyPr/>
          <a:lstStyle/>
          <a:p>
            <a:pPr algn="l"/>
            <a:r>
              <a:rPr lang="en-US" dirty="0">
                <a:solidFill>
                  <a:srgbClr val="002060"/>
                </a:solidFill>
              </a:rPr>
              <a:t>WEB BROWSER ACCESS</a:t>
            </a:r>
            <a:br>
              <a:rPr lang="en-US" dirty="0">
                <a:solidFill>
                  <a:srgbClr val="002060"/>
                </a:solidFill>
              </a:rPr>
            </a:br>
            <a:r>
              <a:rPr lang="en-US" sz="2400" dirty="0">
                <a:solidFill>
                  <a:srgbClr val="002060"/>
                </a:solidFill>
              </a:rPr>
              <a:t>UNAVAILABLE DATES</a:t>
            </a:r>
          </a:p>
        </p:txBody>
      </p:sp>
      <p:sp>
        <p:nvSpPr>
          <p:cNvPr id="6" name="TextBox 5">
            <a:extLst>
              <a:ext uri="{FF2B5EF4-FFF2-40B4-BE49-F238E27FC236}">
                <a16:creationId xmlns:a16="http://schemas.microsoft.com/office/drawing/2014/main" id="{3C2DE8FD-F63A-FE92-5C4A-626598C33285}"/>
              </a:ext>
            </a:extLst>
          </p:cNvPr>
          <p:cNvSpPr txBox="1"/>
          <p:nvPr/>
        </p:nvSpPr>
        <p:spPr>
          <a:xfrm>
            <a:off x="225768" y="1994929"/>
            <a:ext cx="1531708"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Navigation Steps:</a:t>
            </a:r>
          </a:p>
        </p:txBody>
      </p:sp>
      <p:sp>
        <p:nvSpPr>
          <p:cNvPr id="10" name="Oval 9">
            <a:extLst>
              <a:ext uri="{FF2B5EF4-FFF2-40B4-BE49-F238E27FC236}">
                <a16:creationId xmlns:a16="http://schemas.microsoft.com/office/drawing/2014/main" id="{1572B8C6-F734-C57A-B88A-1926C28E38F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1" name="Oval 10">
            <a:extLst>
              <a:ext uri="{FF2B5EF4-FFF2-40B4-BE49-F238E27FC236}">
                <a16:creationId xmlns:a16="http://schemas.microsoft.com/office/drawing/2014/main" id="{53B4CF02-F0A7-D193-65D4-7515B96A053C}"/>
              </a:ext>
            </a:extLst>
          </p:cNvPr>
          <p:cNvSpPr/>
          <p:nvPr/>
        </p:nvSpPr>
        <p:spPr>
          <a:xfrm>
            <a:off x="225768" y="2834655"/>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12" name="TextBox 11">
            <a:extLst>
              <a:ext uri="{FF2B5EF4-FFF2-40B4-BE49-F238E27FC236}">
                <a16:creationId xmlns:a16="http://schemas.microsoft.com/office/drawing/2014/main" id="{B9787FDF-32CE-284B-0D6F-05C549D12057}"/>
              </a:ext>
            </a:extLst>
          </p:cNvPr>
          <p:cNvSpPr txBox="1"/>
          <p:nvPr/>
        </p:nvSpPr>
        <p:spPr>
          <a:xfrm>
            <a:off x="385345" y="2345576"/>
            <a:ext cx="1630961" cy="6463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the Add Unavailability icon on the right side of your profile page. </a:t>
            </a:r>
          </a:p>
          <a:p>
            <a:pPr defTabSz="685800" fontAlgn="auto">
              <a:spcBef>
                <a:spcPts val="0"/>
              </a:spcBef>
              <a:spcAft>
                <a:spcPts val="0"/>
              </a:spcAft>
              <a:defRPr/>
            </a:pPr>
            <a:endParaRPr lang="en-US" sz="900">
              <a:solidFill>
                <a:srgbClr val="00417C"/>
              </a:solidFill>
              <a:latin typeface="Calibri" panose="020F0502020204030204"/>
              <a:ea typeface="+mn-ea"/>
              <a:cs typeface="+mn-cs"/>
            </a:endParaRPr>
          </a:p>
        </p:txBody>
      </p:sp>
      <p:sp>
        <p:nvSpPr>
          <p:cNvPr id="13" name="TextBox 12">
            <a:extLst>
              <a:ext uri="{FF2B5EF4-FFF2-40B4-BE49-F238E27FC236}">
                <a16:creationId xmlns:a16="http://schemas.microsoft.com/office/drawing/2014/main" id="{AB16C215-ACDE-2778-7AF5-E233ED13BF10}"/>
              </a:ext>
            </a:extLst>
          </p:cNvPr>
          <p:cNvSpPr txBox="1"/>
          <p:nvPr/>
        </p:nvSpPr>
        <p:spPr>
          <a:xfrm>
            <a:off x="385345" y="2828719"/>
            <a:ext cx="1630961" cy="5078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Select a date range by navigating to the calendar icon. </a:t>
            </a:r>
            <a:endParaRPr lang="en-US" sz="900">
              <a:solidFill>
                <a:srgbClr val="00417C"/>
              </a:solidFill>
              <a:latin typeface="Calibri" panose="020F0502020204030204"/>
              <a:ea typeface="+mn-ea"/>
              <a:cs typeface="+mn-cs"/>
            </a:endParaRPr>
          </a:p>
        </p:txBody>
      </p:sp>
      <p:pic>
        <p:nvPicPr>
          <p:cNvPr id="2" name="Picture 1">
            <a:extLst>
              <a:ext uri="{FF2B5EF4-FFF2-40B4-BE49-F238E27FC236}">
                <a16:creationId xmlns:a16="http://schemas.microsoft.com/office/drawing/2014/main" id="{A7481F11-A961-10AC-B59E-8A31E6A7F9EB}"/>
              </a:ext>
            </a:extLst>
          </p:cNvPr>
          <p:cNvPicPr>
            <a:picLocks noChangeAspect="1"/>
          </p:cNvPicPr>
          <p:nvPr/>
        </p:nvPicPr>
        <p:blipFill rotWithShape="1">
          <a:blip r:embed="rId3"/>
          <a:srcRect l="71554" b="78118"/>
          <a:stretch/>
        </p:blipFill>
        <p:spPr>
          <a:xfrm>
            <a:off x="1917547" y="2014642"/>
            <a:ext cx="3493514" cy="914030"/>
          </a:xfrm>
          <a:prstGeom prst="rect">
            <a:avLst/>
          </a:prstGeom>
          <a:ln>
            <a:solidFill>
              <a:schemeClr val="accent2"/>
            </a:solidFill>
          </a:ln>
        </p:spPr>
      </p:pic>
      <p:pic>
        <p:nvPicPr>
          <p:cNvPr id="8" name="Picture 7">
            <a:extLst>
              <a:ext uri="{FF2B5EF4-FFF2-40B4-BE49-F238E27FC236}">
                <a16:creationId xmlns:a16="http://schemas.microsoft.com/office/drawing/2014/main" id="{EE170C9E-CD45-53A9-A507-AEE8DD5CC4BC}"/>
              </a:ext>
            </a:extLst>
          </p:cNvPr>
          <p:cNvPicPr>
            <a:picLocks noChangeAspect="1"/>
          </p:cNvPicPr>
          <p:nvPr/>
        </p:nvPicPr>
        <p:blipFill>
          <a:blip r:embed="rId4"/>
          <a:stretch>
            <a:fillRect/>
          </a:stretch>
        </p:blipFill>
        <p:spPr>
          <a:xfrm>
            <a:off x="5707598" y="2014642"/>
            <a:ext cx="3146625" cy="2937227"/>
          </a:xfrm>
          <a:prstGeom prst="rect">
            <a:avLst/>
          </a:prstGeom>
        </p:spPr>
      </p:pic>
      <p:sp>
        <p:nvSpPr>
          <p:cNvPr id="22" name="Oval 21">
            <a:extLst>
              <a:ext uri="{FF2B5EF4-FFF2-40B4-BE49-F238E27FC236}">
                <a16:creationId xmlns:a16="http://schemas.microsoft.com/office/drawing/2014/main" id="{B8868EAD-C847-062B-7905-6595E2F6BEFE}"/>
              </a:ext>
            </a:extLst>
          </p:cNvPr>
          <p:cNvSpPr/>
          <p:nvPr/>
        </p:nvSpPr>
        <p:spPr>
          <a:xfrm>
            <a:off x="237982" y="3358953"/>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3</a:t>
            </a:r>
          </a:p>
        </p:txBody>
      </p:sp>
      <p:sp>
        <p:nvSpPr>
          <p:cNvPr id="23" name="TextBox 22">
            <a:extLst>
              <a:ext uri="{FF2B5EF4-FFF2-40B4-BE49-F238E27FC236}">
                <a16:creationId xmlns:a16="http://schemas.microsoft.com/office/drawing/2014/main" id="{AAF6F9F6-A086-E541-12B7-9B09F9E6ED2E}"/>
              </a:ext>
            </a:extLst>
          </p:cNvPr>
          <p:cNvSpPr txBox="1"/>
          <p:nvPr/>
        </p:nvSpPr>
        <p:spPr>
          <a:xfrm>
            <a:off x="385345" y="3358953"/>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Select the Time/Duration</a:t>
            </a:r>
            <a:endParaRPr lang="en-US" sz="900">
              <a:solidFill>
                <a:srgbClr val="00417C"/>
              </a:solidFill>
              <a:latin typeface="Calibri" panose="020F0502020204030204"/>
              <a:ea typeface="+mn-ea"/>
              <a:cs typeface="+mn-cs"/>
            </a:endParaRPr>
          </a:p>
        </p:txBody>
      </p:sp>
      <p:sp>
        <p:nvSpPr>
          <p:cNvPr id="26" name="Oval 25">
            <a:extLst>
              <a:ext uri="{FF2B5EF4-FFF2-40B4-BE49-F238E27FC236}">
                <a16:creationId xmlns:a16="http://schemas.microsoft.com/office/drawing/2014/main" id="{164D0F01-6060-6AE3-597C-F64CBF056E9F}"/>
              </a:ext>
            </a:extLst>
          </p:cNvPr>
          <p:cNvSpPr/>
          <p:nvPr/>
        </p:nvSpPr>
        <p:spPr>
          <a:xfrm>
            <a:off x="237982" y="3841820"/>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4</a:t>
            </a:r>
          </a:p>
        </p:txBody>
      </p:sp>
      <p:sp>
        <p:nvSpPr>
          <p:cNvPr id="27" name="TextBox 26">
            <a:extLst>
              <a:ext uri="{FF2B5EF4-FFF2-40B4-BE49-F238E27FC236}">
                <a16:creationId xmlns:a16="http://schemas.microsoft.com/office/drawing/2014/main" id="{15691E02-20EE-3EEA-124A-EF962333B9C0}"/>
              </a:ext>
            </a:extLst>
          </p:cNvPr>
          <p:cNvSpPr txBox="1"/>
          <p:nvPr/>
        </p:nvSpPr>
        <p:spPr>
          <a:xfrm>
            <a:off x="385345" y="3841820"/>
            <a:ext cx="1630961" cy="6463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Select Continue receiving calls during periods of unavailability in order to continue to be notified of future job offers.</a:t>
            </a:r>
            <a:endParaRPr lang="en-US" sz="900">
              <a:solidFill>
                <a:srgbClr val="00417C"/>
              </a:solidFill>
              <a:latin typeface="Calibri" panose="020F0502020204030204"/>
              <a:ea typeface="+mn-ea"/>
              <a:cs typeface="+mn-cs"/>
            </a:endParaRPr>
          </a:p>
        </p:txBody>
      </p:sp>
      <p:sp>
        <p:nvSpPr>
          <p:cNvPr id="3" name="Oval 2">
            <a:extLst>
              <a:ext uri="{FF2B5EF4-FFF2-40B4-BE49-F238E27FC236}">
                <a16:creationId xmlns:a16="http://schemas.microsoft.com/office/drawing/2014/main" id="{958D5EDB-BFFB-E0A2-270B-4DE04266AC27}"/>
              </a:ext>
            </a:extLst>
          </p:cNvPr>
          <p:cNvSpPr/>
          <p:nvPr/>
        </p:nvSpPr>
        <p:spPr>
          <a:xfrm>
            <a:off x="237982" y="4740185"/>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5</a:t>
            </a:r>
          </a:p>
        </p:txBody>
      </p:sp>
      <p:sp>
        <p:nvSpPr>
          <p:cNvPr id="7" name="TextBox 6">
            <a:extLst>
              <a:ext uri="{FF2B5EF4-FFF2-40B4-BE49-F238E27FC236}">
                <a16:creationId xmlns:a16="http://schemas.microsoft.com/office/drawing/2014/main" id="{239E9952-E805-90DD-16F8-BB702EF5B40D}"/>
              </a:ext>
            </a:extLst>
          </p:cNvPr>
          <p:cNvSpPr txBox="1"/>
          <p:nvPr/>
        </p:nvSpPr>
        <p:spPr>
          <a:xfrm>
            <a:off x="385344" y="4740185"/>
            <a:ext cx="1372130" cy="5078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“Save”, and your unavailability will be saved!</a:t>
            </a:r>
          </a:p>
        </p:txBody>
      </p:sp>
      <p:sp>
        <p:nvSpPr>
          <p:cNvPr id="9" name="Rectangle 8">
            <a:extLst>
              <a:ext uri="{FF2B5EF4-FFF2-40B4-BE49-F238E27FC236}">
                <a16:creationId xmlns:a16="http://schemas.microsoft.com/office/drawing/2014/main" id="{2E7E75A3-3AA8-86B8-F969-5F68D615B202}"/>
              </a:ext>
            </a:extLst>
          </p:cNvPr>
          <p:cNvSpPr/>
          <p:nvPr/>
        </p:nvSpPr>
        <p:spPr>
          <a:xfrm>
            <a:off x="4300152" y="2667515"/>
            <a:ext cx="1110910" cy="26115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612B68-A776-F4B3-F459-A2377DBC8508}"/>
              </a:ext>
            </a:extLst>
          </p:cNvPr>
          <p:cNvSpPr/>
          <p:nvPr/>
        </p:nvSpPr>
        <p:spPr>
          <a:xfrm>
            <a:off x="5869460" y="2271929"/>
            <a:ext cx="549876" cy="21641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3A1626-EAEF-8812-D88E-1CFAA8017D92}"/>
              </a:ext>
            </a:extLst>
          </p:cNvPr>
          <p:cNvSpPr/>
          <p:nvPr/>
        </p:nvSpPr>
        <p:spPr>
          <a:xfrm>
            <a:off x="5869459" y="3066761"/>
            <a:ext cx="661087" cy="21641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8FA031-E340-4871-1F59-D29D3CAB2D83}"/>
              </a:ext>
            </a:extLst>
          </p:cNvPr>
          <p:cNvSpPr/>
          <p:nvPr/>
        </p:nvSpPr>
        <p:spPr>
          <a:xfrm>
            <a:off x="5869459" y="3920770"/>
            <a:ext cx="549876" cy="21641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EFC7FB0-B352-C4F0-8F7B-6937C44067E1}"/>
              </a:ext>
            </a:extLst>
          </p:cNvPr>
          <p:cNvSpPr/>
          <p:nvPr/>
        </p:nvSpPr>
        <p:spPr>
          <a:xfrm>
            <a:off x="8208780" y="4710928"/>
            <a:ext cx="645443" cy="21641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3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7" grpId="0" animBg="1"/>
      <p:bldP spid="1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225768" y="527830"/>
            <a:ext cx="5997400" cy="994172"/>
          </a:xfrm>
        </p:spPr>
        <p:txBody>
          <a:bodyPr/>
          <a:lstStyle/>
          <a:p>
            <a:pPr algn="l"/>
            <a:r>
              <a:rPr lang="en-US">
                <a:solidFill>
                  <a:srgbClr val="002060"/>
                </a:solidFill>
              </a:rPr>
              <a:t>WEB BROWSER ACCESS</a:t>
            </a:r>
            <a:br>
              <a:rPr lang="en-US">
                <a:solidFill>
                  <a:srgbClr val="002060"/>
                </a:solidFill>
              </a:rPr>
            </a:br>
            <a:r>
              <a:rPr lang="en-US" sz="2400">
                <a:solidFill>
                  <a:srgbClr val="002060"/>
                </a:solidFill>
              </a:rPr>
              <a:t>ACCEPTING A JOB</a:t>
            </a:r>
          </a:p>
        </p:txBody>
      </p:sp>
      <p:sp>
        <p:nvSpPr>
          <p:cNvPr id="5" name="TextBox 4">
            <a:extLst>
              <a:ext uri="{FF2B5EF4-FFF2-40B4-BE49-F238E27FC236}">
                <a16:creationId xmlns:a16="http://schemas.microsoft.com/office/drawing/2014/main" id="{5BD0F156-A687-8119-C566-926EA97DEC70}"/>
              </a:ext>
            </a:extLst>
          </p:cNvPr>
          <p:cNvSpPr txBox="1"/>
          <p:nvPr/>
        </p:nvSpPr>
        <p:spPr>
          <a:xfrm>
            <a:off x="385345" y="2345576"/>
            <a:ext cx="1630961" cy="5078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A</a:t>
            </a:r>
            <a:r>
              <a:rPr lang="en-US" sz="900" err="1">
                <a:solidFill>
                  <a:srgbClr val="00417C"/>
                </a:solidFill>
                <a:latin typeface="Calibri" panose="020F0502020204030204"/>
                <a:ea typeface="+mn-ea"/>
                <a:cs typeface="+mn-cs"/>
              </a:rPr>
              <a:t>ll</a:t>
            </a:r>
            <a:r>
              <a:rPr lang="en-US" sz="900">
                <a:solidFill>
                  <a:srgbClr val="00417C"/>
                </a:solidFill>
                <a:latin typeface="Calibri" panose="020F0502020204030204"/>
              </a:rPr>
              <a:t> </a:t>
            </a:r>
            <a:r>
              <a:rPr lang="en-US" sz="900">
                <a:solidFill>
                  <a:srgbClr val="00417C"/>
                </a:solidFill>
                <a:latin typeface="Calibri" panose="020F0502020204030204"/>
                <a:ea typeface="+mn-ea"/>
                <a:cs typeface="+mn-cs"/>
              </a:rPr>
              <a:t>available jobs will be displayed upon sign in under the Available tab.</a:t>
            </a:r>
          </a:p>
        </p:txBody>
      </p:sp>
      <p:sp>
        <p:nvSpPr>
          <p:cNvPr id="7" name="TextBox 6">
            <a:extLst>
              <a:ext uri="{FF2B5EF4-FFF2-40B4-BE49-F238E27FC236}">
                <a16:creationId xmlns:a16="http://schemas.microsoft.com/office/drawing/2014/main" id="{7AC40524-199D-CDA9-D44B-0C8B8E6C04D4}"/>
              </a:ext>
            </a:extLst>
          </p:cNvPr>
          <p:cNvSpPr txBox="1"/>
          <p:nvPr/>
        </p:nvSpPr>
        <p:spPr>
          <a:xfrm>
            <a:off x="385345" y="2974247"/>
            <a:ext cx="1630961" cy="5078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If you want more information about a job, just hit the down arrow.</a:t>
            </a:r>
          </a:p>
        </p:txBody>
      </p:sp>
      <p:sp>
        <p:nvSpPr>
          <p:cNvPr id="8" name="TextBox 7">
            <a:extLst>
              <a:ext uri="{FF2B5EF4-FFF2-40B4-BE49-F238E27FC236}">
                <a16:creationId xmlns:a16="http://schemas.microsoft.com/office/drawing/2014/main" id="{5FB8E64B-F0C6-3C9F-53AD-EC81914B22DF}"/>
              </a:ext>
            </a:extLst>
          </p:cNvPr>
          <p:cNvSpPr txBox="1"/>
          <p:nvPr/>
        </p:nvSpPr>
        <p:spPr>
          <a:xfrm>
            <a:off x="385345" y="3589136"/>
            <a:ext cx="1630961" cy="784830"/>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Once you decide to accept the job, you can tap the green checkmark under “Accept”, and you will have accepted the job. </a:t>
            </a:r>
            <a:endParaRPr lang="en-US" sz="900" b="1">
              <a:solidFill>
                <a:srgbClr val="00417C"/>
              </a:solidFill>
              <a:latin typeface="Calibri" panose="020F0502020204030204"/>
              <a:ea typeface="+mn-ea"/>
              <a:cs typeface="+mn-cs"/>
            </a:endParaRPr>
          </a:p>
        </p:txBody>
      </p:sp>
      <p:sp>
        <p:nvSpPr>
          <p:cNvPr id="22" name="Oval 21">
            <a:extLst>
              <a:ext uri="{FF2B5EF4-FFF2-40B4-BE49-F238E27FC236}">
                <a16:creationId xmlns:a16="http://schemas.microsoft.com/office/drawing/2014/main" id="{4F24EB51-8F0B-15D9-F14B-880290D1B98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23" name="Oval 22">
            <a:extLst>
              <a:ext uri="{FF2B5EF4-FFF2-40B4-BE49-F238E27FC236}">
                <a16:creationId xmlns:a16="http://schemas.microsoft.com/office/drawing/2014/main" id="{8AC0BA8E-3C7A-BFC3-FE59-8C53DEC312A4}"/>
              </a:ext>
            </a:extLst>
          </p:cNvPr>
          <p:cNvSpPr/>
          <p:nvPr/>
        </p:nvSpPr>
        <p:spPr>
          <a:xfrm>
            <a:off x="225768" y="2996462"/>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25" name="Oval 24">
            <a:extLst>
              <a:ext uri="{FF2B5EF4-FFF2-40B4-BE49-F238E27FC236}">
                <a16:creationId xmlns:a16="http://schemas.microsoft.com/office/drawing/2014/main" id="{33D8D7EF-A989-4274-09ED-ED31C450EAAD}"/>
              </a:ext>
            </a:extLst>
          </p:cNvPr>
          <p:cNvSpPr/>
          <p:nvPr/>
        </p:nvSpPr>
        <p:spPr>
          <a:xfrm>
            <a:off x="225768" y="3584376"/>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3</a:t>
            </a:r>
          </a:p>
        </p:txBody>
      </p:sp>
      <p:sp>
        <p:nvSpPr>
          <p:cNvPr id="3" name="TextBox 2">
            <a:extLst>
              <a:ext uri="{FF2B5EF4-FFF2-40B4-BE49-F238E27FC236}">
                <a16:creationId xmlns:a16="http://schemas.microsoft.com/office/drawing/2014/main" id="{738A2AC3-DA53-4E05-E4BE-550DB21003E0}"/>
              </a:ext>
            </a:extLst>
          </p:cNvPr>
          <p:cNvSpPr txBox="1"/>
          <p:nvPr/>
        </p:nvSpPr>
        <p:spPr>
          <a:xfrm>
            <a:off x="385345" y="4395252"/>
            <a:ext cx="1630961" cy="784830"/>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You can view your Active Jobs from your Calendar my selecting the My Calendar button or the My current/active jobs section.</a:t>
            </a:r>
            <a:endParaRPr lang="en-US" sz="900" b="1">
              <a:solidFill>
                <a:srgbClr val="00417C"/>
              </a:solidFill>
              <a:latin typeface="Calibri" panose="020F0502020204030204"/>
              <a:ea typeface="+mn-ea"/>
              <a:cs typeface="+mn-cs"/>
            </a:endParaRPr>
          </a:p>
        </p:txBody>
      </p:sp>
      <p:sp>
        <p:nvSpPr>
          <p:cNvPr id="6" name="Oval 5">
            <a:extLst>
              <a:ext uri="{FF2B5EF4-FFF2-40B4-BE49-F238E27FC236}">
                <a16:creationId xmlns:a16="http://schemas.microsoft.com/office/drawing/2014/main" id="{07A6BDB9-3F82-C2F7-1896-0C8DE3E79878}"/>
              </a:ext>
            </a:extLst>
          </p:cNvPr>
          <p:cNvSpPr/>
          <p:nvPr/>
        </p:nvSpPr>
        <p:spPr>
          <a:xfrm>
            <a:off x="225768" y="439525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4</a:t>
            </a:r>
          </a:p>
        </p:txBody>
      </p:sp>
      <p:pic>
        <p:nvPicPr>
          <p:cNvPr id="10" name="Picture 9">
            <a:extLst>
              <a:ext uri="{FF2B5EF4-FFF2-40B4-BE49-F238E27FC236}">
                <a16:creationId xmlns:a16="http://schemas.microsoft.com/office/drawing/2014/main" id="{6C82FDE9-3B36-BE57-8800-443B9A8266EF}"/>
              </a:ext>
            </a:extLst>
          </p:cNvPr>
          <p:cNvPicPr>
            <a:picLocks noChangeAspect="1"/>
          </p:cNvPicPr>
          <p:nvPr/>
        </p:nvPicPr>
        <p:blipFill>
          <a:blip r:embed="rId3"/>
          <a:stretch>
            <a:fillRect/>
          </a:stretch>
        </p:blipFill>
        <p:spPr>
          <a:xfrm>
            <a:off x="2046386" y="2346511"/>
            <a:ext cx="6894833" cy="1412249"/>
          </a:xfrm>
          <a:prstGeom prst="rect">
            <a:avLst/>
          </a:prstGeom>
        </p:spPr>
      </p:pic>
      <p:sp>
        <p:nvSpPr>
          <p:cNvPr id="11" name="Rectangle 10">
            <a:extLst>
              <a:ext uri="{FF2B5EF4-FFF2-40B4-BE49-F238E27FC236}">
                <a16:creationId xmlns:a16="http://schemas.microsoft.com/office/drawing/2014/main" id="{3915085D-2163-98D5-426F-27953D82E8EE}"/>
              </a:ext>
            </a:extLst>
          </p:cNvPr>
          <p:cNvSpPr/>
          <p:nvPr/>
        </p:nvSpPr>
        <p:spPr>
          <a:xfrm>
            <a:off x="7685916" y="2394405"/>
            <a:ext cx="507590" cy="157899"/>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1251B36-CEF3-B33F-E8E6-B21D455FF352}"/>
              </a:ext>
            </a:extLst>
          </p:cNvPr>
          <p:cNvSpPr/>
          <p:nvPr/>
        </p:nvSpPr>
        <p:spPr>
          <a:xfrm>
            <a:off x="2087479" y="2830324"/>
            <a:ext cx="601580" cy="24675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F4ACB8-07AE-414B-2A41-65B4606FB9EB}"/>
              </a:ext>
            </a:extLst>
          </p:cNvPr>
          <p:cNvSpPr/>
          <p:nvPr/>
        </p:nvSpPr>
        <p:spPr>
          <a:xfrm>
            <a:off x="2207794" y="3493040"/>
            <a:ext cx="258680" cy="24675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008520-A150-9667-9CFE-B42BF4268EA8}"/>
              </a:ext>
            </a:extLst>
          </p:cNvPr>
          <p:cNvSpPr/>
          <p:nvPr/>
        </p:nvSpPr>
        <p:spPr>
          <a:xfrm>
            <a:off x="8457866" y="3323724"/>
            <a:ext cx="385345" cy="416068"/>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BCD0D2-E83E-BFC3-5550-D53FF5278FC0}"/>
              </a:ext>
            </a:extLst>
          </p:cNvPr>
          <p:cNvSpPr/>
          <p:nvPr/>
        </p:nvSpPr>
        <p:spPr>
          <a:xfrm>
            <a:off x="7097614" y="2611908"/>
            <a:ext cx="680801" cy="24675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0DCEA36-894E-D67B-E989-0328AB9BEE42}"/>
              </a:ext>
            </a:extLst>
          </p:cNvPr>
          <p:cNvPicPr>
            <a:picLocks noChangeAspect="1"/>
          </p:cNvPicPr>
          <p:nvPr/>
        </p:nvPicPr>
        <p:blipFill>
          <a:blip r:embed="rId4"/>
          <a:stretch>
            <a:fillRect/>
          </a:stretch>
        </p:blipFill>
        <p:spPr>
          <a:xfrm>
            <a:off x="2046386" y="2830324"/>
            <a:ext cx="5880162" cy="2825770"/>
          </a:xfrm>
          <a:prstGeom prst="rect">
            <a:avLst/>
          </a:prstGeom>
        </p:spPr>
      </p:pic>
    </p:spTree>
    <p:extLst>
      <p:ext uri="{BB962C8B-B14F-4D97-AF65-F5344CB8AC3E}">
        <p14:creationId xmlns:p14="http://schemas.microsoft.com/office/powerpoint/2010/main" val="129672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225768" y="309512"/>
            <a:ext cx="5722192" cy="994172"/>
          </a:xfrm>
        </p:spPr>
        <p:txBody>
          <a:bodyPr/>
          <a:lstStyle/>
          <a:p>
            <a:pPr algn="l"/>
            <a:r>
              <a:rPr lang="en-US">
                <a:solidFill>
                  <a:srgbClr val="002060"/>
                </a:solidFill>
              </a:rPr>
              <a:t>WEB BROWSER ACCESS</a:t>
            </a:r>
            <a:br>
              <a:rPr lang="en-US">
                <a:solidFill>
                  <a:srgbClr val="002060"/>
                </a:solidFill>
              </a:rPr>
            </a:br>
            <a:r>
              <a:rPr lang="en-US" sz="2400">
                <a:solidFill>
                  <a:srgbClr val="002060"/>
                </a:solidFill>
              </a:rPr>
              <a:t>ACCEPTING A JOB</a:t>
            </a:r>
          </a:p>
        </p:txBody>
      </p:sp>
      <p:sp>
        <p:nvSpPr>
          <p:cNvPr id="5" name="TextBox 4">
            <a:extLst>
              <a:ext uri="{FF2B5EF4-FFF2-40B4-BE49-F238E27FC236}">
                <a16:creationId xmlns:a16="http://schemas.microsoft.com/office/drawing/2014/main" id="{5BD0F156-A687-8119-C566-926EA97DEC70}"/>
              </a:ext>
            </a:extLst>
          </p:cNvPr>
          <p:cNvSpPr txBox="1"/>
          <p:nvPr/>
        </p:nvSpPr>
        <p:spPr>
          <a:xfrm>
            <a:off x="385345" y="2345576"/>
            <a:ext cx="1630961" cy="6463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When in my current/active jobs section, you can cancel out of job within 24 hours of the start time. </a:t>
            </a:r>
            <a:endParaRPr lang="en-US" sz="900">
              <a:solidFill>
                <a:srgbClr val="00417C"/>
              </a:solidFill>
              <a:latin typeface="Calibri" panose="020F0502020204030204"/>
              <a:ea typeface="+mn-ea"/>
              <a:cs typeface="+mn-cs"/>
            </a:endParaRPr>
          </a:p>
        </p:txBody>
      </p:sp>
      <p:sp>
        <p:nvSpPr>
          <p:cNvPr id="7" name="TextBox 6">
            <a:extLst>
              <a:ext uri="{FF2B5EF4-FFF2-40B4-BE49-F238E27FC236}">
                <a16:creationId xmlns:a16="http://schemas.microsoft.com/office/drawing/2014/main" id="{7AC40524-199D-CDA9-D44B-0C8B8E6C04D4}"/>
              </a:ext>
            </a:extLst>
          </p:cNvPr>
          <p:cNvSpPr txBox="1"/>
          <p:nvPr/>
        </p:nvSpPr>
        <p:spPr>
          <a:xfrm>
            <a:off x="385345" y="3384617"/>
            <a:ext cx="1630961" cy="3693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the down arrow and the cancel job option will appear</a:t>
            </a:r>
            <a:r>
              <a:rPr lang="en-US" sz="900">
                <a:solidFill>
                  <a:srgbClr val="00417C"/>
                </a:solidFill>
                <a:latin typeface="Calibri" panose="020F0502020204030204"/>
              </a:rPr>
              <a:t>. </a:t>
            </a:r>
            <a:endParaRPr lang="en-US" sz="900">
              <a:solidFill>
                <a:srgbClr val="00417C"/>
              </a:solidFill>
              <a:latin typeface="Calibri" panose="020F0502020204030204"/>
              <a:ea typeface="+mn-ea"/>
              <a:cs typeface="+mn-cs"/>
            </a:endParaRPr>
          </a:p>
        </p:txBody>
      </p:sp>
      <p:sp>
        <p:nvSpPr>
          <p:cNvPr id="22" name="Oval 21">
            <a:extLst>
              <a:ext uri="{FF2B5EF4-FFF2-40B4-BE49-F238E27FC236}">
                <a16:creationId xmlns:a16="http://schemas.microsoft.com/office/drawing/2014/main" id="{4F24EB51-8F0B-15D9-F14B-880290D1B98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23" name="Oval 22">
            <a:extLst>
              <a:ext uri="{FF2B5EF4-FFF2-40B4-BE49-F238E27FC236}">
                <a16:creationId xmlns:a16="http://schemas.microsoft.com/office/drawing/2014/main" id="{8AC0BA8E-3C7A-BFC3-FE59-8C53DEC312A4}"/>
              </a:ext>
            </a:extLst>
          </p:cNvPr>
          <p:cNvSpPr/>
          <p:nvPr/>
        </p:nvSpPr>
        <p:spPr>
          <a:xfrm>
            <a:off x="225768" y="3429001"/>
            <a:ext cx="159578" cy="128741"/>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pic>
        <p:nvPicPr>
          <p:cNvPr id="10" name="Picture 9">
            <a:extLst>
              <a:ext uri="{FF2B5EF4-FFF2-40B4-BE49-F238E27FC236}">
                <a16:creationId xmlns:a16="http://schemas.microsoft.com/office/drawing/2014/main" id="{4678DE62-C9AE-0F6B-08B3-9F5B2BBA4AA6}"/>
              </a:ext>
            </a:extLst>
          </p:cNvPr>
          <p:cNvPicPr>
            <a:picLocks noChangeAspect="1"/>
          </p:cNvPicPr>
          <p:nvPr/>
        </p:nvPicPr>
        <p:blipFill>
          <a:blip r:embed="rId3"/>
          <a:stretch>
            <a:fillRect/>
          </a:stretch>
        </p:blipFill>
        <p:spPr>
          <a:xfrm>
            <a:off x="2120391" y="2378661"/>
            <a:ext cx="6797842" cy="1498135"/>
          </a:xfrm>
          <a:prstGeom prst="rect">
            <a:avLst/>
          </a:prstGeom>
        </p:spPr>
      </p:pic>
      <p:sp>
        <p:nvSpPr>
          <p:cNvPr id="2" name="Rectangle 1">
            <a:extLst>
              <a:ext uri="{FF2B5EF4-FFF2-40B4-BE49-F238E27FC236}">
                <a16:creationId xmlns:a16="http://schemas.microsoft.com/office/drawing/2014/main" id="{BDD8DA91-42AD-C3E0-48D0-092037C8777D}"/>
              </a:ext>
            </a:extLst>
          </p:cNvPr>
          <p:cNvSpPr/>
          <p:nvPr/>
        </p:nvSpPr>
        <p:spPr>
          <a:xfrm>
            <a:off x="2231858" y="2926681"/>
            <a:ext cx="258679" cy="216569"/>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E1771CE-AA01-0329-8CA9-E8A7349AED96}"/>
              </a:ext>
            </a:extLst>
          </p:cNvPr>
          <p:cNvSpPr/>
          <p:nvPr/>
        </p:nvSpPr>
        <p:spPr>
          <a:xfrm>
            <a:off x="7724273" y="3384617"/>
            <a:ext cx="601580" cy="24675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87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225768" y="446441"/>
            <a:ext cx="5731069" cy="994172"/>
          </a:xfrm>
        </p:spPr>
        <p:txBody>
          <a:bodyPr/>
          <a:lstStyle/>
          <a:p>
            <a:pPr algn="l"/>
            <a:r>
              <a:rPr lang="en-US">
                <a:solidFill>
                  <a:srgbClr val="002060"/>
                </a:solidFill>
              </a:rPr>
              <a:t>WEB BROWSER ACCESS</a:t>
            </a:r>
            <a:br>
              <a:rPr lang="en-US">
                <a:solidFill>
                  <a:srgbClr val="002060"/>
                </a:solidFill>
              </a:rPr>
            </a:br>
            <a:r>
              <a:rPr lang="en-US" sz="2400">
                <a:solidFill>
                  <a:srgbClr val="002060"/>
                </a:solidFill>
              </a:rPr>
              <a:t>DECLINING A JOB</a:t>
            </a:r>
          </a:p>
        </p:txBody>
      </p:sp>
      <p:sp>
        <p:nvSpPr>
          <p:cNvPr id="5" name="TextBox 4">
            <a:extLst>
              <a:ext uri="{FF2B5EF4-FFF2-40B4-BE49-F238E27FC236}">
                <a16:creationId xmlns:a16="http://schemas.microsoft.com/office/drawing/2014/main" id="{5BD0F156-A687-8119-C566-926EA97DEC70}"/>
              </a:ext>
            </a:extLst>
          </p:cNvPr>
          <p:cNvSpPr txBox="1"/>
          <p:nvPr/>
        </p:nvSpPr>
        <p:spPr>
          <a:xfrm>
            <a:off x="385345" y="2345576"/>
            <a:ext cx="1630961" cy="6463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If you decide to decline a job, you must select a reason from the acceptable options and select confirm. </a:t>
            </a:r>
            <a:endParaRPr lang="en-US" sz="900">
              <a:solidFill>
                <a:srgbClr val="00417C"/>
              </a:solidFill>
              <a:latin typeface="Calibri" panose="020F0502020204030204"/>
              <a:ea typeface="+mn-ea"/>
              <a:cs typeface="+mn-cs"/>
            </a:endParaRPr>
          </a:p>
        </p:txBody>
      </p:sp>
      <p:sp>
        <p:nvSpPr>
          <p:cNvPr id="22" name="Oval 21">
            <a:extLst>
              <a:ext uri="{FF2B5EF4-FFF2-40B4-BE49-F238E27FC236}">
                <a16:creationId xmlns:a16="http://schemas.microsoft.com/office/drawing/2014/main" id="{4F24EB51-8F0B-15D9-F14B-880290D1B98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pic>
        <p:nvPicPr>
          <p:cNvPr id="2" name="Picture 1">
            <a:extLst>
              <a:ext uri="{FF2B5EF4-FFF2-40B4-BE49-F238E27FC236}">
                <a16:creationId xmlns:a16="http://schemas.microsoft.com/office/drawing/2014/main" id="{EF8A2E84-F370-7527-12EB-838001C8C54D}"/>
              </a:ext>
            </a:extLst>
          </p:cNvPr>
          <p:cNvPicPr>
            <a:picLocks noChangeAspect="1"/>
          </p:cNvPicPr>
          <p:nvPr/>
        </p:nvPicPr>
        <p:blipFill>
          <a:blip r:embed="rId4"/>
          <a:stretch>
            <a:fillRect/>
          </a:stretch>
        </p:blipFill>
        <p:spPr>
          <a:xfrm>
            <a:off x="2023400" y="2346480"/>
            <a:ext cx="6894833" cy="1412249"/>
          </a:xfrm>
          <a:prstGeom prst="rect">
            <a:avLst/>
          </a:prstGeom>
        </p:spPr>
      </p:pic>
      <p:pic>
        <p:nvPicPr>
          <p:cNvPr id="9" name="Picture 8">
            <a:extLst>
              <a:ext uri="{FF2B5EF4-FFF2-40B4-BE49-F238E27FC236}">
                <a16:creationId xmlns:a16="http://schemas.microsoft.com/office/drawing/2014/main" id="{3016B913-BA8C-15D7-C54B-2D82E76B9037}"/>
              </a:ext>
            </a:extLst>
          </p:cNvPr>
          <p:cNvPicPr>
            <a:picLocks noChangeAspect="1"/>
          </p:cNvPicPr>
          <p:nvPr/>
        </p:nvPicPr>
        <p:blipFill>
          <a:blip r:embed="rId5"/>
          <a:stretch>
            <a:fillRect/>
          </a:stretch>
        </p:blipFill>
        <p:spPr>
          <a:xfrm>
            <a:off x="1940092" y="2345575"/>
            <a:ext cx="2631908" cy="2815202"/>
          </a:xfrm>
          <a:prstGeom prst="rect">
            <a:avLst/>
          </a:prstGeom>
        </p:spPr>
      </p:pic>
      <p:sp>
        <p:nvSpPr>
          <p:cNvPr id="12" name="Rectangle 11">
            <a:extLst>
              <a:ext uri="{FF2B5EF4-FFF2-40B4-BE49-F238E27FC236}">
                <a16:creationId xmlns:a16="http://schemas.microsoft.com/office/drawing/2014/main" id="{54EC7828-80E3-8DFC-0C0A-8B510E9E0955}"/>
              </a:ext>
            </a:extLst>
          </p:cNvPr>
          <p:cNvSpPr/>
          <p:nvPr/>
        </p:nvSpPr>
        <p:spPr>
          <a:xfrm>
            <a:off x="7682163" y="2378661"/>
            <a:ext cx="499311" cy="157899"/>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BDD693-F5BB-3028-95FA-A260B8720BE9}"/>
              </a:ext>
            </a:extLst>
          </p:cNvPr>
          <p:cNvSpPr/>
          <p:nvPr/>
        </p:nvSpPr>
        <p:spPr>
          <a:xfrm>
            <a:off x="8037096" y="3305677"/>
            <a:ext cx="385010" cy="4475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895DD4-1CE2-BA07-1BF0-7028934E6160}"/>
              </a:ext>
            </a:extLst>
          </p:cNvPr>
          <p:cNvSpPr/>
          <p:nvPr/>
        </p:nvSpPr>
        <p:spPr>
          <a:xfrm>
            <a:off x="4012531" y="4929940"/>
            <a:ext cx="559469" cy="230837"/>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CDC2E9-E0EC-9A16-ACFC-ED3C67A2DC45}"/>
              </a:ext>
            </a:extLst>
          </p:cNvPr>
          <p:cNvSpPr txBox="1"/>
          <p:nvPr/>
        </p:nvSpPr>
        <p:spPr>
          <a:xfrm>
            <a:off x="347239" y="3217802"/>
            <a:ext cx="1630961" cy="646331"/>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rPr>
              <a:t>TTOC’s: 5 hang ups, 5 no answers and 1 decline with reason are allowed before the system will stop calling.</a:t>
            </a:r>
            <a:endParaRPr lang="en-US" sz="900">
              <a:solidFill>
                <a:srgbClr val="00417C"/>
              </a:solidFill>
              <a:latin typeface="Calibri" panose="020F0502020204030204"/>
              <a:ea typeface="+mn-ea"/>
              <a:cs typeface="+mn-cs"/>
            </a:endParaRPr>
          </a:p>
        </p:txBody>
      </p:sp>
    </p:spTree>
    <p:extLst>
      <p:ext uri="{BB962C8B-B14F-4D97-AF65-F5344CB8AC3E}">
        <p14:creationId xmlns:p14="http://schemas.microsoft.com/office/powerpoint/2010/main" val="71743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extLst>
    <p:ext uri="{6950BFC3-D8DA-4A85-94F7-54DA5524770B}">
      <p188:commentRel xmlns:p188="http://schemas.microsoft.com/office/powerpoint/2018/8/main" r:id="rId3"/>
    </p:ext>
  </p:extLs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99214" y="462223"/>
            <a:ext cx="4957763" cy="994172"/>
          </a:xfrm>
        </p:spPr>
        <p:txBody>
          <a:bodyPr/>
          <a:lstStyle/>
          <a:p>
            <a:pPr algn="l"/>
            <a:r>
              <a:rPr lang="en-US">
                <a:solidFill>
                  <a:srgbClr val="002060"/>
                </a:solidFill>
              </a:rPr>
              <a:t>PHONE ACCESS</a:t>
            </a:r>
            <a:br>
              <a:rPr lang="en-US">
                <a:solidFill>
                  <a:srgbClr val="002060"/>
                </a:solidFill>
              </a:rPr>
            </a:br>
            <a:r>
              <a:rPr lang="en-US" sz="2400">
                <a:solidFill>
                  <a:srgbClr val="002060"/>
                </a:solidFill>
              </a:rPr>
              <a:t>ACCEPTING/DECLINING A JOB</a:t>
            </a:r>
          </a:p>
        </p:txBody>
      </p:sp>
      <p:sp>
        <p:nvSpPr>
          <p:cNvPr id="13" name="TextBox 12">
            <a:extLst>
              <a:ext uri="{FF2B5EF4-FFF2-40B4-BE49-F238E27FC236}">
                <a16:creationId xmlns:a16="http://schemas.microsoft.com/office/drawing/2014/main" id="{1735C462-E8F9-4EF1-CD62-16C1E1A5F120}"/>
              </a:ext>
            </a:extLst>
          </p:cNvPr>
          <p:cNvSpPr txBox="1"/>
          <p:nvPr/>
        </p:nvSpPr>
        <p:spPr>
          <a:xfrm>
            <a:off x="199215" y="1978387"/>
            <a:ext cx="4311002" cy="1200329"/>
          </a:xfrm>
          <a:prstGeom prst="rect">
            <a:avLst/>
          </a:prstGeom>
          <a:noFill/>
        </p:spPr>
        <p:txBody>
          <a:bodyPr wrap="square">
            <a:spAutoFit/>
          </a:bodyPr>
          <a:lstStyle/>
          <a:p>
            <a:pPr marL="257175" marR="226219" indent="-257175">
              <a:spcBef>
                <a:spcPts val="0"/>
              </a:spcBef>
              <a:spcAft>
                <a:spcPts val="0"/>
              </a:spcAft>
              <a:buFont typeface="Symbol" panose="05050102010706020507" pitchFamily="18" charset="2"/>
              <a:buChar char=""/>
            </a:pPr>
            <a:r>
              <a:rPr lang="en-US" sz="900" b="1">
                <a:latin typeface="Calibri" panose="020F0502020204030204" pitchFamily="34" charset="0"/>
                <a:ea typeface="Times New Roman" panose="02020603050405020304" pitchFamily="18" charset="0"/>
              </a:rPr>
              <a:t>Enter ACCESS ID (Employee #) followed by the star (*) key. </a:t>
            </a:r>
            <a:endParaRPr lang="en-US" sz="900">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900" b="1">
                <a:latin typeface="Calibri" panose="020F0502020204030204" pitchFamily="34" charset="0"/>
                <a:ea typeface="Times New Roman" panose="02020603050405020304" pitchFamily="18" charset="0"/>
              </a:rPr>
              <a:t>Enter Pin # followed by the star (*) key. </a:t>
            </a:r>
            <a:endParaRPr lang="en-US" sz="900">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900">
                <a:latin typeface="Calibri" panose="020F0502020204030204" pitchFamily="34" charset="0"/>
                <a:ea typeface="Times New Roman" panose="02020603050405020304" pitchFamily="18" charset="0"/>
              </a:rPr>
              <a:t>PRESS 1 to Hear the job offer</a:t>
            </a:r>
            <a:endParaRPr lang="en-US" sz="900">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900">
                <a:latin typeface="Calibri" panose="020F0502020204030204" pitchFamily="34" charset="0"/>
                <a:ea typeface="Times New Roman" panose="02020603050405020304" pitchFamily="18" charset="0"/>
              </a:rPr>
              <a:t>PRESS 2 to Set temporary Do Not Call </a:t>
            </a:r>
            <a:endParaRPr lang="en-US" sz="900">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900">
                <a:latin typeface="Calibri" panose="020F0502020204030204" pitchFamily="34" charset="0"/>
                <a:ea typeface="Times New Roman" panose="02020603050405020304" pitchFamily="18" charset="0"/>
              </a:rPr>
              <a:t>If you pressed 1 to Hear the job offer:</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PRESS 1 to Hear the job description</a:t>
            </a:r>
            <a:br>
              <a:rPr lang="en-US" sz="900">
                <a:latin typeface="Calibri" panose="020F0502020204030204" pitchFamily="34" charset="0"/>
                <a:ea typeface="Times New Roman" panose="02020603050405020304" pitchFamily="18" charset="0"/>
              </a:rPr>
            </a:br>
            <a:r>
              <a:rPr lang="en-US" sz="900">
                <a:latin typeface="Calibri" panose="020F0502020204030204" pitchFamily="34" charset="0"/>
                <a:ea typeface="Times New Roman" panose="02020603050405020304" pitchFamily="18" charset="0"/>
              </a:rPr>
              <a:t>PRESS 2 to Decline the job (without hearing the description) </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Enter the decline reason from page 1 followed by the star (*) key </a:t>
            </a:r>
            <a:endParaRPr lang="en-US" sz="900">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E0676DDE-3257-9FB2-C91A-000EC49059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9304" y="1978387"/>
            <a:ext cx="2713063" cy="2134869"/>
          </a:xfrm>
          <a:prstGeom prst="rect">
            <a:avLst/>
          </a:prstGeom>
          <a:noFill/>
        </p:spPr>
      </p:pic>
      <p:sp>
        <p:nvSpPr>
          <p:cNvPr id="16" name="TextBox 15">
            <a:extLst>
              <a:ext uri="{FF2B5EF4-FFF2-40B4-BE49-F238E27FC236}">
                <a16:creationId xmlns:a16="http://schemas.microsoft.com/office/drawing/2014/main" id="{57693865-4E41-0CB7-CF7D-68810E7384C2}"/>
              </a:ext>
            </a:extLst>
          </p:cNvPr>
          <p:cNvSpPr txBox="1"/>
          <p:nvPr/>
        </p:nvSpPr>
        <p:spPr>
          <a:xfrm>
            <a:off x="199214" y="3155632"/>
            <a:ext cx="4602078" cy="1615827"/>
          </a:xfrm>
          <a:prstGeom prst="rect">
            <a:avLst/>
          </a:prstGeom>
          <a:noFill/>
        </p:spPr>
        <p:txBody>
          <a:bodyPr wrap="square">
            <a:spAutoFit/>
          </a:bodyPr>
          <a:lstStyle/>
          <a:p>
            <a:pPr marL="257175" marR="226219" indent="-257175">
              <a:spcBef>
                <a:spcPts val="0"/>
              </a:spcBef>
              <a:spcAft>
                <a:spcPts val="0"/>
              </a:spcAft>
              <a:buFont typeface="Symbol" panose="05050102010706020507" pitchFamily="18" charset="2"/>
              <a:buChar char=""/>
            </a:pPr>
            <a:r>
              <a:rPr lang="en-US" sz="900">
                <a:latin typeface="Calibri" panose="020F0502020204030204" pitchFamily="34" charset="0"/>
                <a:ea typeface="Times New Roman" panose="02020603050405020304" pitchFamily="18" charset="0"/>
              </a:rPr>
              <a:t>If you pressed 1 to Hear the job description:</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PRESS 1 to Accept this job</a:t>
            </a:r>
            <a:endParaRPr lang="en-US" sz="900">
              <a:latin typeface="Times New Roman" panose="02020603050405020304" pitchFamily="18" charset="0"/>
              <a:ea typeface="Times New Roman" panose="02020603050405020304" pitchFamily="18" charset="0"/>
            </a:endParaRPr>
          </a:p>
          <a:p>
            <a:pPr marR="226219">
              <a:spcBef>
                <a:spcPts val="0"/>
              </a:spcBef>
              <a:spcAft>
                <a:spcPts val="0"/>
              </a:spcAft>
            </a:pPr>
            <a:r>
              <a:rPr lang="en-US" sz="900">
                <a:latin typeface="Calibri" panose="020F0502020204030204" pitchFamily="34" charset="0"/>
                <a:ea typeface="Times New Roman" panose="02020603050405020304" pitchFamily="18" charset="0"/>
              </a:rPr>
              <a:t> </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Record the Job Number. You are successfully assigned to the job.</a:t>
            </a:r>
            <a:endParaRPr lang="en-US" sz="900">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900">
                <a:latin typeface="Calibri" panose="020F0502020204030204" pitchFamily="34" charset="0"/>
                <a:ea typeface="Times New Roman" panose="02020603050405020304" pitchFamily="18" charset="0"/>
              </a:rPr>
              <a:t>PRESS 2 to Repeat the job description</a:t>
            </a:r>
            <a:endParaRPr lang="en-US" sz="900">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900">
                <a:latin typeface="Calibri" panose="020F0502020204030204" pitchFamily="34" charset="0"/>
                <a:ea typeface="Times New Roman" panose="02020603050405020304" pitchFamily="18" charset="0"/>
              </a:rPr>
              <a:t>PRESS 3 to Decline the job</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Enter the decline reason from page 1 followed by the star (*) key </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PRESS 1 to Accept</a:t>
            </a:r>
            <a:endParaRPr lang="en-US" sz="900">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900">
                <a:latin typeface="Calibri" panose="020F0502020204030204" pitchFamily="34" charset="0"/>
                <a:ea typeface="Times New Roman" panose="02020603050405020304" pitchFamily="18" charset="0"/>
              </a:rPr>
              <a:t>If you pressed 2 to Set temporary Do Not Call, hear a time offered:</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PRESS 1 to Accept the time offered</a:t>
            </a:r>
            <a:endParaRPr lang="en-US" sz="900">
              <a:latin typeface="Times New Roman" panose="02020603050405020304" pitchFamily="18" charset="0"/>
              <a:ea typeface="Times New Roman" panose="02020603050405020304" pitchFamily="18" charset="0"/>
            </a:endParaRPr>
          </a:p>
          <a:p>
            <a:pPr marL="557213" marR="226219" lvl="1" indent="-214313">
              <a:spcBef>
                <a:spcPts val="0"/>
              </a:spcBef>
              <a:spcAft>
                <a:spcPts val="0"/>
              </a:spcAft>
              <a:buFont typeface="Courier New" panose="02070309020205020404" pitchFamily="49" charset="0"/>
              <a:buChar char="o"/>
            </a:pPr>
            <a:r>
              <a:rPr lang="en-US" sz="900">
                <a:latin typeface="Calibri" panose="020F0502020204030204" pitchFamily="34" charset="0"/>
                <a:ea typeface="Times New Roman" panose="02020603050405020304" pitchFamily="18" charset="0"/>
              </a:rPr>
              <a:t>PRESS 2 to Enter an earlier time in HH:MM format. </a:t>
            </a:r>
            <a:endParaRPr lang="en-US" sz="900">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520CEC21-3591-D353-6977-CC6E5E0CE32E}"/>
              </a:ext>
            </a:extLst>
          </p:cNvPr>
          <p:cNvSpPr txBox="1"/>
          <p:nvPr/>
        </p:nvSpPr>
        <p:spPr>
          <a:xfrm>
            <a:off x="199215" y="4748376"/>
            <a:ext cx="5055956" cy="1061829"/>
          </a:xfrm>
          <a:prstGeom prst="rect">
            <a:avLst/>
          </a:prstGeom>
          <a:noFill/>
        </p:spPr>
        <p:txBody>
          <a:bodyPr wrap="square">
            <a:spAutoFit/>
          </a:bodyPr>
          <a:lstStyle/>
          <a:p>
            <a:pPr marL="216694" marR="226219" indent="-173831">
              <a:spcBef>
                <a:spcPts val="0"/>
              </a:spcBef>
              <a:spcAft>
                <a:spcPts val="0"/>
              </a:spcAft>
            </a:pPr>
            <a:r>
              <a:rPr lang="en-US" sz="825" b="1">
                <a:latin typeface="Calibri" panose="020F0502020204030204" pitchFamily="34" charset="0"/>
                <a:ea typeface="Times New Roman" panose="02020603050405020304" pitchFamily="18" charset="0"/>
              </a:rPr>
              <a:t>ACKNOWLEDGING A CANCELLED JOB VIA THE TELEPHONE : </a:t>
            </a:r>
          </a:p>
          <a:p>
            <a:pPr marL="216694" marR="226219" indent="-173831">
              <a:spcBef>
                <a:spcPts val="0"/>
              </a:spcBef>
              <a:spcAft>
                <a:spcPts val="0"/>
              </a:spcAft>
            </a:pPr>
            <a:r>
              <a:rPr lang="en-US" sz="825">
                <a:latin typeface="Calibri" panose="020F0502020204030204" pitchFamily="34" charset="0"/>
                <a:ea typeface="Times New Roman" panose="02020603050405020304" pitchFamily="18" charset="0"/>
              </a:rPr>
              <a:t>When a job is cancelled, the system may call to notify you of the cancellation.</a:t>
            </a:r>
            <a:endParaRPr lang="en-US" sz="825">
              <a:latin typeface="Times New Roman" panose="02020603050405020304" pitchFamily="18" charset="0"/>
              <a:ea typeface="Times New Roman" panose="02020603050405020304" pitchFamily="18" charset="0"/>
            </a:endParaRPr>
          </a:p>
          <a:p>
            <a:pPr marL="342900" marR="226219">
              <a:spcBef>
                <a:spcPts val="0"/>
              </a:spcBef>
              <a:spcAft>
                <a:spcPts val="0"/>
              </a:spcAft>
            </a:pPr>
            <a:r>
              <a:rPr lang="en-US" sz="825">
                <a:latin typeface="Calibri" panose="020F0502020204030204" pitchFamily="34" charset="0"/>
                <a:ea typeface="Times New Roman" panose="02020603050405020304" pitchFamily="18" charset="0"/>
              </a:rPr>
              <a:t> </a:t>
            </a:r>
            <a:endParaRPr lang="en-US" sz="825">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825" b="1">
                <a:latin typeface="Calibri" panose="020F0502020204030204" pitchFamily="34" charset="0"/>
                <a:ea typeface="Times New Roman" panose="02020603050405020304" pitchFamily="18" charset="0"/>
              </a:rPr>
              <a:t>Enter ACCESS ID (Employee #) followed by the star (*) key.</a:t>
            </a:r>
            <a:endParaRPr lang="en-US" sz="825">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825" b="1">
                <a:latin typeface="Calibri" panose="020F0502020204030204" pitchFamily="34" charset="0"/>
                <a:ea typeface="Times New Roman" panose="02020603050405020304" pitchFamily="18" charset="0"/>
              </a:rPr>
              <a:t>Enter Pin # followed by the star (*) key. </a:t>
            </a:r>
            <a:endParaRPr lang="en-US" sz="825">
              <a:latin typeface="Times New Roman" panose="02020603050405020304" pitchFamily="18" charset="0"/>
              <a:ea typeface="Times New Roman" panose="02020603050405020304" pitchFamily="18" charset="0"/>
            </a:endParaRPr>
          </a:p>
          <a:p>
            <a:pPr marL="257175" marR="226219" indent="-257175">
              <a:spcBef>
                <a:spcPts val="0"/>
              </a:spcBef>
              <a:spcAft>
                <a:spcPts val="0"/>
              </a:spcAft>
              <a:buFont typeface="Symbol" panose="05050102010706020507" pitchFamily="18" charset="2"/>
              <a:buChar char=""/>
            </a:pPr>
            <a:r>
              <a:rPr lang="en-US" sz="825">
                <a:latin typeface="Calibri" panose="020F0502020204030204" pitchFamily="34" charset="0"/>
                <a:ea typeface="Times New Roman" panose="02020603050405020304" pitchFamily="18" charset="0"/>
              </a:rPr>
              <a:t>Press 1 to accept the cancellation</a:t>
            </a:r>
            <a:endParaRPr lang="en-US" sz="825">
              <a:latin typeface="Times New Roman" panose="02020603050405020304" pitchFamily="18" charset="0"/>
              <a:ea typeface="Times New Roman" panose="02020603050405020304" pitchFamily="18" charset="0"/>
            </a:endParaRPr>
          </a:p>
          <a:p>
            <a:pPr>
              <a:spcBef>
                <a:spcPts val="0"/>
              </a:spcBef>
              <a:spcAft>
                <a:spcPts val="0"/>
              </a:spcAft>
            </a:pPr>
            <a:r>
              <a:rPr lang="en-US" sz="1350">
                <a:latin typeface="Calibri" panose="020F0502020204030204" pitchFamily="34" charset="0"/>
                <a:ea typeface="Times New Roman" panose="02020603050405020304" pitchFamily="18" charset="0"/>
                <a:cs typeface="Tahoma" panose="020B0604030504040204" pitchFamily="34" charset="0"/>
              </a:rPr>
              <a:t> </a:t>
            </a:r>
            <a:endParaRPr lang="en-US" sz="105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4110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99214" y="984215"/>
            <a:ext cx="4957763" cy="994172"/>
          </a:xfrm>
        </p:spPr>
        <p:txBody>
          <a:bodyPr/>
          <a:lstStyle/>
          <a:p>
            <a:pPr algn="l"/>
            <a:r>
              <a:rPr lang="en-US">
                <a:solidFill>
                  <a:srgbClr val="002060"/>
                </a:solidFill>
              </a:rPr>
              <a:t>SFE HELPDESK</a:t>
            </a:r>
            <a:br>
              <a:rPr lang="en-US">
                <a:solidFill>
                  <a:srgbClr val="002060"/>
                </a:solidFill>
              </a:rPr>
            </a:br>
            <a:endParaRPr lang="en-US" sz="2400">
              <a:solidFill>
                <a:srgbClr val="002060"/>
              </a:solidFill>
            </a:endParaRPr>
          </a:p>
        </p:txBody>
      </p:sp>
      <p:sp>
        <p:nvSpPr>
          <p:cNvPr id="6" name="Oval 5">
            <a:extLst>
              <a:ext uri="{FF2B5EF4-FFF2-40B4-BE49-F238E27FC236}">
                <a16:creationId xmlns:a16="http://schemas.microsoft.com/office/drawing/2014/main" id="{9F11B94D-577E-E663-66BE-5A95B551AC6A}"/>
              </a:ext>
            </a:extLst>
          </p:cNvPr>
          <p:cNvSpPr/>
          <p:nvPr/>
        </p:nvSpPr>
        <p:spPr>
          <a:xfrm>
            <a:off x="273680" y="1899437"/>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7" name="Oval 6">
            <a:extLst>
              <a:ext uri="{FF2B5EF4-FFF2-40B4-BE49-F238E27FC236}">
                <a16:creationId xmlns:a16="http://schemas.microsoft.com/office/drawing/2014/main" id="{073EE7AB-3DF4-F7D1-4427-F51FCE7F0483}"/>
              </a:ext>
            </a:extLst>
          </p:cNvPr>
          <p:cNvSpPr/>
          <p:nvPr/>
        </p:nvSpPr>
        <p:spPr>
          <a:xfrm>
            <a:off x="273680" y="4109580"/>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8" name="TextBox 7">
            <a:extLst>
              <a:ext uri="{FF2B5EF4-FFF2-40B4-BE49-F238E27FC236}">
                <a16:creationId xmlns:a16="http://schemas.microsoft.com/office/drawing/2014/main" id="{593777FC-EE2A-817A-8E51-AB8AB15831FC}"/>
              </a:ext>
            </a:extLst>
          </p:cNvPr>
          <p:cNvSpPr txBox="1"/>
          <p:nvPr/>
        </p:nvSpPr>
        <p:spPr>
          <a:xfrm>
            <a:off x="433257" y="1887857"/>
            <a:ext cx="2917537" cy="397288"/>
          </a:xfrm>
          <a:prstGeom prst="rect">
            <a:avLst/>
          </a:prstGeom>
          <a:noFill/>
        </p:spPr>
        <p:txBody>
          <a:bodyPr wrap="square" rtlCol="0">
            <a:spAutoFit/>
          </a:bodyPr>
          <a:lstStyle/>
          <a:p>
            <a:pPr>
              <a:lnSpc>
                <a:spcPct val="115000"/>
              </a:lnSpc>
              <a:spcBef>
                <a:spcPts val="0"/>
              </a:spcBef>
              <a:spcAft>
                <a:spcPts val="0"/>
              </a:spcAft>
            </a:pPr>
            <a:r>
              <a:rPr lang="en-US" sz="900">
                <a:latin typeface="Arial" panose="020B0604020202020204" pitchFamily="34" charset="0"/>
                <a:ea typeface="Calibri" panose="020F0502020204030204" pitchFamily="34" charset="0"/>
                <a:cs typeface="Arial" panose="020B0604020202020204" pitchFamily="34" charset="0"/>
              </a:rPr>
              <a:t>Navigate to the question mark icon on your profile page and select online help from the pop-up window.</a:t>
            </a:r>
          </a:p>
        </p:txBody>
      </p:sp>
      <p:sp>
        <p:nvSpPr>
          <p:cNvPr id="10" name="TextBox 9">
            <a:extLst>
              <a:ext uri="{FF2B5EF4-FFF2-40B4-BE49-F238E27FC236}">
                <a16:creationId xmlns:a16="http://schemas.microsoft.com/office/drawing/2014/main" id="{C13FE544-7646-C612-4CD1-39D25F97E2AA}"/>
              </a:ext>
            </a:extLst>
          </p:cNvPr>
          <p:cNvSpPr txBox="1"/>
          <p:nvPr/>
        </p:nvSpPr>
        <p:spPr>
          <a:xfrm>
            <a:off x="433257" y="4080337"/>
            <a:ext cx="2917537" cy="556563"/>
          </a:xfrm>
          <a:prstGeom prst="rect">
            <a:avLst/>
          </a:prstGeom>
          <a:noFill/>
        </p:spPr>
        <p:txBody>
          <a:bodyPr wrap="square" rtlCol="0">
            <a:spAutoFit/>
          </a:bodyPr>
          <a:lstStyle/>
          <a:p>
            <a:pPr>
              <a:lnSpc>
                <a:spcPct val="115000"/>
              </a:lnSpc>
              <a:spcBef>
                <a:spcPts val="0"/>
              </a:spcBef>
              <a:spcAft>
                <a:spcPts val="0"/>
              </a:spcAft>
            </a:pPr>
            <a:r>
              <a:rPr lang="en-US" sz="900">
                <a:latin typeface="Arial" panose="020B0604020202020204" pitchFamily="34" charset="0"/>
                <a:ea typeface="Calibri" panose="020F0502020204030204" pitchFamily="34" charset="0"/>
                <a:cs typeface="Arial" panose="020B0604020202020204" pitchFamily="34" charset="0"/>
              </a:rPr>
              <a:t>Contact the SFE System Operator:</a:t>
            </a:r>
          </a:p>
          <a:p>
            <a:pPr>
              <a:lnSpc>
                <a:spcPct val="115000"/>
              </a:lnSpc>
              <a:spcBef>
                <a:spcPts val="0"/>
              </a:spcBef>
              <a:spcAft>
                <a:spcPts val="0"/>
              </a:spcAft>
            </a:pPr>
            <a:r>
              <a:rPr lang="en-US" sz="900">
                <a:latin typeface="Arial" panose="020B0604020202020204" pitchFamily="34" charset="0"/>
                <a:ea typeface="Calibri" panose="020F0502020204030204" pitchFamily="34" charset="0"/>
                <a:cs typeface="Arial" panose="020B0604020202020204" pitchFamily="34" charset="0"/>
                <a:hlinkClick r:id="rId3"/>
              </a:rPr>
              <a:t>tabsence@sd8.bc.ca</a:t>
            </a:r>
            <a:endParaRPr lang="en-US" sz="90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0"/>
              </a:spcAft>
            </a:pPr>
            <a:r>
              <a:rPr lang="en-US" sz="900">
                <a:latin typeface="Arial" panose="020B0604020202020204" pitchFamily="34" charset="0"/>
                <a:ea typeface="Calibri" panose="020F0502020204030204" pitchFamily="34" charset="0"/>
                <a:cs typeface="Arial" panose="020B0604020202020204" pitchFamily="34" charset="0"/>
              </a:rPr>
              <a:t>250-505-7065</a:t>
            </a:r>
          </a:p>
        </p:txBody>
      </p:sp>
      <p:pic>
        <p:nvPicPr>
          <p:cNvPr id="15" name="Picture 14">
            <a:extLst>
              <a:ext uri="{FF2B5EF4-FFF2-40B4-BE49-F238E27FC236}">
                <a16:creationId xmlns:a16="http://schemas.microsoft.com/office/drawing/2014/main" id="{88B6DE76-5F37-A1DD-74DE-CF99C5EC5E0A}"/>
              </a:ext>
            </a:extLst>
          </p:cNvPr>
          <p:cNvPicPr>
            <a:picLocks noChangeAspect="1"/>
          </p:cNvPicPr>
          <p:nvPr/>
        </p:nvPicPr>
        <p:blipFill rotWithShape="1">
          <a:blip r:embed="rId4"/>
          <a:srcRect r="-34" b="43209"/>
          <a:stretch/>
        </p:blipFill>
        <p:spPr>
          <a:xfrm>
            <a:off x="3420454" y="1887963"/>
            <a:ext cx="3473048" cy="1403720"/>
          </a:xfrm>
          <a:prstGeom prst="rect">
            <a:avLst/>
          </a:prstGeom>
        </p:spPr>
      </p:pic>
      <p:pic>
        <p:nvPicPr>
          <p:cNvPr id="13" name="Picture 12">
            <a:extLst>
              <a:ext uri="{FF2B5EF4-FFF2-40B4-BE49-F238E27FC236}">
                <a16:creationId xmlns:a16="http://schemas.microsoft.com/office/drawing/2014/main" id="{A25C3A8D-FB78-03FE-3AD0-129848C82603}"/>
              </a:ext>
            </a:extLst>
          </p:cNvPr>
          <p:cNvPicPr>
            <a:picLocks noChangeAspect="1"/>
          </p:cNvPicPr>
          <p:nvPr/>
        </p:nvPicPr>
        <p:blipFill>
          <a:blip r:embed="rId5"/>
          <a:stretch>
            <a:fillRect/>
          </a:stretch>
        </p:blipFill>
        <p:spPr>
          <a:xfrm>
            <a:off x="3739218" y="2306068"/>
            <a:ext cx="2664619" cy="1085850"/>
          </a:xfrm>
          <a:prstGeom prst="rect">
            <a:avLst/>
          </a:prstGeom>
        </p:spPr>
      </p:pic>
      <p:sp>
        <p:nvSpPr>
          <p:cNvPr id="16" name="Oval 15">
            <a:extLst>
              <a:ext uri="{FF2B5EF4-FFF2-40B4-BE49-F238E27FC236}">
                <a16:creationId xmlns:a16="http://schemas.microsoft.com/office/drawing/2014/main" id="{E5025D0A-121B-BDB8-CCE6-C39FE7D7E8F3}"/>
              </a:ext>
            </a:extLst>
          </p:cNvPr>
          <p:cNvSpPr/>
          <p:nvPr/>
        </p:nvSpPr>
        <p:spPr>
          <a:xfrm>
            <a:off x="6169154" y="1820488"/>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7" name="Rectangle 16">
            <a:extLst>
              <a:ext uri="{FF2B5EF4-FFF2-40B4-BE49-F238E27FC236}">
                <a16:creationId xmlns:a16="http://schemas.microsoft.com/office/drawing/2014/main" id="{7FEB23CA-F007-35B4-FF06-313E016C1858}"/>
              </a:ext>
            </a:extLst>
          </p:cNvPr>
          <p:cNvSpPr/>
          <p:nvPr/>
        </p:nvSpPr>
        <p:spPr>
          <a:xfrm>
            <a:off x="4475747" y="1899437"/>
            <a:ext cx="968543" cy="362705"/>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AA1F71-4DBD-A928-85D0-344D4B9EB5E8}"/>
              </a:ext>
            </a:extLst>
          </p:cNvPr>
          <p:cNvSpPr/>
          <p:nvPr/>
        </p:nvSpPr>
        <p:spPr>
          <a:xfrm>
            <a:off x="3830972" y="2996453"/>
            <a:ext cx="1235840" cy="362705"/>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87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FFB3E5-4B3F-4D89-5CD9-7DE5569905DF}"/>
              </a:ext>
            </a:extLst>
          </p:cNvPr>
          <p:cNvPicPr>
            <a:picLocks noChangeAspect="1"/>
          </p:cNvPicPr>
          <p:nvPr/>
        </p:nvPicPr>
        <p:blipFill>
          <a:blip r:embed="rId2">
            <a:alphaModFix amt="35000"/>
          </a:blip>
          <a:stretch>
            <a:fillRect/>
          </a:stretch>
        </p:blipFill>
        <p:spPr>
          <a:xfrm>
            <a:off x="-9939" y="-67322"/>
            <a:ext cx="9153939" cy="6675121"/>
          </a:xfrm>
          <a:prstGeom prst="rect">
            <a:avLst/>
          </a:prstGeom>
        </p:spPr>
      </p:pic>
      <p:sp>
        <p:nvSpPr>
          <p:cNvPr id="2" name="Title 1">
            <a:extLst>
              <a:ext uri="{FF2B5EF4-FFF2-40B4-BE49-F238E27FC236}">
                <a16:creationId xmlns:a16="http://schemas.microsoft.com/office/drawing/2014/main" id="{73315A7F-6444-4FDD-92F6-99DF63DB3ABE}"/>
              </a:ext>
            </a:extLst>
          </p:cNvPr>
          <p:cNvSpPr>
            <a:spLocks noGrp="1"/>
          </p:cNvSpPr>
          <p:nvPr>
            <p:ph type="title"/>
          </p:nvPr>
        </p:nvSpPr>
        <p:spPr>
          <a:xfrm>
            <a:off x="306176" y="324820"/>
            <a:ext cx="7301988" cy="659521"/>
          </a:xfrm>
        </p:spPr>
        <p:txBody>
          <a:bodyPr>
            <a:noAutofit/>
          </a:bodyPr>
          <a:lstStyle/>
          <a:p>
            <a:r>
              <a:rPr lang="en-US" sz="4000">
                <a:latin typeface="+mj-lt"/>
              </a:rPr>
              <a:t>Payroll Contact information</a:t>
            </a:r>
          </a:p>
        </p:txBody>
      </p:sp>
      <p:sp>
        <p:nvSpPr>
          <p:cNvPr id="3" name="Content Placeholder 2">
            <a:extLst>
              <a:ext uri="{FF2B5EF4-FFF2-40B4-BE49-F238E27FC236}">
                <a16:creationId xmlns:a16="http://schemas.microsoft.com/office/drawing/2014/main" id="{8886DDDF-EF14-4177-901D-D4D646CD3559}"/>
              </a:ext>
            </a:extLst>
          </p:cNvPr>
          <p:cNvSpPr>
            <a:spLocks noGrp="1"/>
          </p:cNvSpPr>
          <p:nvPr>
            <p:ph idx="1"/>
          </p:nvPr>
        </p:nvSpPr>
        <p:spPr>
          <a:xfrm>
            <a:off x="554855" y="1329509"/>
            <a:ext cx="8229600" cy="4021426"/>
          </a:xfrm>
        </p:spPr>
        <p:txBody>
          <a:bodyPr/>
          <a:lstStyle/>
          <a:p>
            <a:pPr marL="457200" lvl="1" indent="0">
              <a:buNone/>
            </a:pPr>
            <a:endParaRPr lang="en-US">
              <a:latin typeface="+mj-lt"/>
            </a:endParaRPr>
          </a:p>
          <a:p>
            <a:pPr marL="457200" lvl="1" indent="0">
              <a:buNone/>
            </a:pPr>
            <a:r>
              <a:rPr lang="en-US">
                <a:latin typeface="+mj-lt"/>
              </a:rPr>
              <a:t>Teacher/TTOC/Excluded staff Payroll</a:t>
            </a:r>
          </a:p>
          <a:p>
            <a:pPr lvl="2">
              <a:buFont typeface="Wingdings" panose="05000000000000000000" pitchFamily="2" charset="2"/>
              <a:buChar char="Ø"/>
            </a:pPr>
            <a:r>
              <a:rPr lang="en-US">
                <a:latin typeface="+mj-lt"/>
              </a:rPr>
              <a:t>Shauna Martens – Manager of Payroll &amp; Benefits</a:t>
            </a:r>
          </a:p>
          <a:p>
            <a:pPr lvl="2">
              <a:buFont typeface="Wingdings" panose="05000000000000000000" pitchFamily="2" charset="2"/>
              <a:buChar char="Ø"/>
            </a:pPr>
            <a:r>
              <a:rPr lang="en-US">
                <a:latin typeface="+mj-lt"/>
              </a:rPr>
              <a:t> </a:t>
            </a:r>
            <a:r>
              <a:rPr lang="en-US">
                <a:latin typeface="+mj-lt"/>
                <a:hlinkClick r:id="rId3"/>
              </a:rPr>
              <a:t>payroll@sd8.bc.ca</a:t>
            </a:r>
            <a:r>
              <a:rPr lang="en-US">
                <a:latin typeface="+mj-lt"/>
              </a:rPr>
              <a:t> </a:t>
            </a:r>
          </a:p>
          <a:p>
            <a:pPr lvl="2">
              <a:buFont typeface="Wingdings" panose="05000000000000000000" pitchFamily="2" charset="2"/>
              <a:buChar char="Ø"/>
            </a:pPr>
            <a:r>
              <a:rPr lang="en-US" sz="2000">
                <a:hlinkClick r:id="rId4"/>
              </a:rPr>
              <a:t>teacher.payroll@sd8.bc.ca</a:t>
            </a:r>
            <a:endParaRPr lang="en-US" sz="2000"/>
          </a:p>
          <a:p>
            <a:pPr lvl="2">
              <a:buFont typeface="Wingdings" panose="05000000000000000000" pitchFamily="2" charset="2"/>
              <a:buChar char="Ø"/>
            </a:pPr>
            <a:endParaRPr lang="en-US">
              <a:latin typeface="+mj-lt"/>
            </a:endParaRPr>
          </a:p>
          <a:p>
            <a:pPr marL="514350" lvl="1" indent="0">
              <a:buNone/>
            </a:pPr>
            <a:r>
              <a:rPr lang="en-US">
                <a:latin typeface="+mj-lt"/>
              </a:rPr>
              <a:t>CUPE/Support staff Payroll</a:t>
            </a:r>
          </a:p>
          <a:p>
            <a:pPr marL="1257300" lvl="2" indent="-342900">
              <a:buFont typeface="Wingdings" panose="05000000000000000000" pitchFamily="2" charset="2"/>
              <a:buChar char="Ø"/>
            </a:pPr>
            <a:r>
              <a:rPr lang="en-US">
                <a:latin typeface="+mj-lt"/>
              </a:rPr>
              <a:t>Ancilin Shaji – </a:t>
            </a:r>
            <a:r>
              <a:rPr lang="en-US">
                <a:latin typeface="+mj-lt"/>
                <a:hlinkClick r:id="rId5"/>
              </a:rPr>
              <a:t>cupepayroll@sd8.bc.ca</a:t>
            </a:r>
            <a:r>
              <a:rPr lang="en-US">
                <a:latin typeface="+mj-lt"/>
              </a:rPr>
              <a:t> </a:t>
            </a:r>
          </a:p>
          <a:p>
            <a:pPr marL="914400" lvl="2" indent="0">
              <a:buNone/>
            </a:pPr>
            <a:endParaRPr lang="en-US">
              <a:latin typeface="+mj-lt"/>
            </a:endParaRPr>
          </a:p>
          <a:p>
            <a:pPr marL="914400" lvl="2" indent="0">
              <a:buNone/>
            </a:pPr>
            <a:endParaRPr lang="en-US">
              <a:latin typeface="+mj-lt"/>
            </a:endParaRPr>
          </a:p>
          <a:p>
            <a:endParaRPr lang="en-US"/>
          </a:p>
        </p:txBody>
      </p:sp>
    </p:spTree>
    <p:extLst>
      <p:ext uri="{BB962C8B-B14F-4D97-AF65-F5344CB8AC3E}">
        <p14:creationId xmlns:p14="http://schemas.microsoft.com/office/powerpoint/2010/main" val="1985739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454" y="1510869"/>
            <a:ext cx="8307092" cy="4001095"/>
          </a:xfrm>
          <a:prstGeom prst="rect">
            <a:avLst/>
          </a:prstGeom>
          <a:noFill/>
        </p:spPr>
        <p:txBody>
          <a:bodyPr wrap="square" rtlCol="0">
            <a:spAutoFit/>
          </a:bodyPr>
          <a:lstStyle/>
          <a:p>
            <a:endParaRPr lang="en-US" sz="1400">
              <a:solidFill>
                <a:srgbClr val="245E84"/>
              </a:solidFill>
              <a:latin typeface="+mj-lt"/>
            </a:endParaRPr>
          </a:p>
          <a:p>
            <a:r>
              <a:rPr lang="en-US" sz="2400">
                <a:solidFill>
                  <a:srgbClr val="00B050"/>
                </a:solidFill>
                <a:latin typeface="+mj-lt"/>
              </a:rPr>
              <a:t>TTOCs</a:t>
            </a:r>
            <a:r>
              <a:rPr lang="en-US" sz="2400">
                <a:solidFill>
                  <a:srgbClr val="245E84"/>
                </a:solidFill>
                <a:latin typeface="+mj-lt"/>
              </a:rPr>
              <a:t> receive an advance (no deductions) based on dates worked from the 1</a:t>
            </a:r>
            <a:r>
              <a:rPr lang="en-US" sz="2400" baseline="30000">
                <a:solidFill>
                  <a:srgbClr val="245E84"/>
                </a:solidFill>
                <a:latin typeface="+mj-lt"/>
              </a:rPr>
              <a:t>st</a:t>
            </a:r>
            <a:r>
              <a:rPr lang="en-US" sz="2400">
                <a:solidFill>
                  <a:srgbClr val="245E84"/>
                </a:solidFill>
                <a:latin typeface="+mj-lt"/>
              </a:rPr>
              <a:t> to the 15</a:t>
            </a:r>
            <a:r>
              <a:rPr lang="en-US" sz="2400" baseline="30000">
                <a:solidFill>
                  <a:srgbClr val="245E84"/>
                </a:solidFill>
                <a:latin typeface="+mj-lt"/>
              </a:rPr>
              <a:t>th</a:t>
            </a:r>
            <a:r>
              <a:rPr lang="en-US" sz="2400">
                <a:solidFill>
                  <a:srgbClr val="245E84"/>
                </a:solidFill>
                <a:latin typeface="+mj-lt"/>
              </a:rPr>
              <a:t> monthly (calculated at an estimated 50% of net at month end), paid five </a:t>
            </a:r>
            <a:r>
              <a:rPr lang="en-US" sz="2400" i="1">
                <a:solidFill>
                  <a:srgbClr val="245E84"/>
                </a:solidFill>
                <a:latin typeface="+mj-lt"/>
              </a:rPr>
              <a:t>business</a:t>
            </a:r>
            <a:r>
              <a:rPr lang="en-US" sz="2400">
                <a:solidFill>
                  <a:srgbClr val="245E84"/>
                </a:solidFill>
                <a:latin typeface="+mj-lt"/>
              </a:rPr>
              <a:t> days after the 15</a:t>
            </a:r>
            <a:r>
              <a:rPr lang="en-US" sz="2400" baseline="30000">
                <a:solidFill>
                  <a:srgbClr val="245E84"/>
                </a:solidFill>
                <a:latin typeface="+mj-lt"/>
              </a:rPr>
              <a:t>th</a:t>
            </a:r>
            <a:r>
              <a:rPr lang="en-US" sz="2400">
                <a:solidFill>
                  <a:srgbClr val="245E84"/>
                </a:solidFill>
                <a:latin typeface="+mj-lt"/>
              </a:rPr>
              <a:t>. Month-end pay is issued five </a:t>
            </a:r>
            <a:r>
              <a:rPr lang="en-US" sz="2400" i="1">
                <a:solidFill>
                  <a:srgbClr val="245E84"/>
                </a:solidFill>
                <a:latin typeface="+mj-lt"/>
              </a:rPr>
              <a:t>business</a:t>
            </a:r>
            <a:r>
              <a:rPr lang="en-US" sz="2400">
                <a:solidFill>
                  <a:srgbClr val="245E84"/>
                </a:solidFill>
                <a:latin typeface="+mj-lt"/>
              </a:rPr>
              <a:t> days after the last day of the month. Pay slips are emailed to district accounts for review and we are happy to assist with inquiries.</a:t>
            </a:r>
          </a:p>
          <a:p>
            <a:endParaRPr lang="en-US" sz="2400">
              <a:solidFill>
                <a:srgbClr val="245E84"/>
              </a:solidFill>
              <a:latin typeface="+mj-lt"/>
            </a:endParaRPr>
          </a:p>
          <a:p>
            <a:r>
              <a:rPr lang="en-US" sz="2400">
                <a:solidFill>
                  <a:srgbClr val="245E84"/>
                </a:solidFill>
                <a:latin typeface="+mj-lt"/>
              </a:rPr>
              <a:t>Rosanne Winter (TTOC Payroll):</a:t>
            </a:r>
          </a:p>
          <a:p>
            <a:r>
              <a:rPr lang="en-US" sz="2400">
                <a:solidFill>
                  <a:srgbClr val="245E84"/>
                </a:solidFill>
                <a:latin typeface="+mj-lt"/>
                <a:hlinkClick r:id="rId2"/>
              </a:rPr>
              <a:t>teacher.payroll@sd8.bc.ca</a:t>
            </a:r>
            <a:endParaRPr lang="en-US" sz="2400">
              <a:solidFill>
                <a:srgbClr val="245E84"/>
              </a:solidFill>
              <a:latin typeface="+mj-lt"/>
            </a:endParaRPr>
          </a:p>
          <a:p>
            <a:endParaRPr lang="en-US" sz="2400">
              <a:solidFill>
                <a:srgbClr val="245E84"/>
              </a:solidFill>
              <a:latin typeface="Trebuchet MS" panose="020B0603020202020204" pitchFamily="34" charset="0"/>
            </a:endParaRPr>
          </a:p>
        </p:txBody>
      </p:sp>
      <p:sp>
        <p:nvSpPr>
          <p:cNvPr id="3" name="TextBox 2">
            <a:extLst>
              <a:ext uri="{FF2B5EF4-FFF2-40B4-BE49-F238E27FC236}">
                <a16:creationId xmlns:a16="http://schemas.microsoft.com/office/drawing/2014/main" id="{179B1411-69C1-4559-BC8B-5C25E71B6AEF}"/>
              </a:ext>
            </a:extLst>
          </p:cNvPr>
          <p:cNvSpPr txBox="1"/>
          <p:nvPr/>
        </p:nvSpPr>
        <p:spPr>
          <a:xfrm>
            <a:off x="302982" y="285735"/>
            <a:ext cx="6195472" cy="707886"/>
          </a:xfrm>
          <a:prstGeom prst="rect">
            <a:avLst/>
          </a:prstGeom>
          <a:noFill/>
        </p:spPr>
        <p:txBody>
          <a:bodyPr wrap="square" rtlCol="0">
            <a:spAutoFit/>
          </a:bodyPr>
          <a:lstStyle/>
          <a:p>
            <a:r>
              <a:rPr lang="en-US" sz="4000" b="1">
                <a:solidFill>
                  <a:srgbClr val="245E84"/>
                </a:solidFill>
                <a:latin typeface="+mj-lt"/>
              </a:rPr>
              <a:t>Payroll Information </a:t>
            </a:r>
          </a:p>
        </p:txBody>
      </p:sp>
    </p:spTree>
    <p:extLst>
      <p:ext uri="{BB962C8B-B14F-4D97-AF65-F5344CB8AC3E}">
        <p14:creationId xmlns:p14="http://schemas.microsoft.com/office/powerpoint/2010/main" val="1286580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4381" y="1186362"/>
            <a:ext cx="7615238" cy="4893647"/>
          </a:xfrm>
          <a:prstGeom prst="rect">
            <a:avLst/>
          </a:prstGeom>
          <a:noFill/>
        </p:spPr>
        <p:txBody>
          <a:bodyPr wrap="square" rtlCol="0">
            <a:spAutoFit/>
          </a:bodyPr>
          <a:lstStyle/>
          <a:p>
            <a:r>
              <a:rPr lang="en-US" sz="2400">
                <a:solidFill>
                  <a:srgbClr val="00B050"/>
                </a:solidFill>
                <a:latin typeface="+mj-lt"/>
              </a:rPr>
              <a:t>Teachers</a:t>
            </a:r>
            <a:r>
              <a:rPr lang="en-US" sz="2400">
                <a:solidFill>
                  <a:srgbClr val="245E84"/>
                </a:solidFill>
                <a:latin typeface="+mj-lt"/>
              </a:rPr>
              <a:t> are paid a fixed advance (estimated at 40% of month end) on the 13th, monthly. Month-end deposit is two business days </a:t>
            </a:r>
            <a:r>
              <a:rPr lang="en-US" sz="2400" i="1">
                <a:solidFill>
                  <a:srgbClr val="245E84"/>
                </a:solidFill>
                <a:latin typeface="+mj-lt"/>
              </a:rPr>
              <a:t>before</a:t>
            </a:r>
            <a:r>
              <a:rPr lang="en-US" sz="2400">
                <a:solidFill>
                  <a:srgbClr val="245E84"/>
                </a:solidFill>
                <a:latin typeface="+mj-lt"/>
              </a:rPr>
              <a:t> month end.</a:t>
            </a:r>
          </a:p>
          <a:p>
            <a:endParaRPr lang="en-US" sz="2400">
              <a:solidFill>
                <a:srgbClr val="245E84"/>
              </a:solidFill>
              <a:latin typeface="+mj-lt"/>
            </a:endParaRPr>
          </a:p>
          <a:p>
            <a:r>
              <a:rPr lang="en-US" sz="2400">
                <a:solidFill>
                  <a:srgbClr val="00B050"/>
                </a:solidFill>
                <a:latin typeface="+mj-lt"/>
              </a:rPr>
              <a:t>Term and Continuing Teachers </a:t>
            </a:r>
            <a:r>
              <a:rPr lang="en-US" sz="2400">
                <a:solidFill>
                  <a:srgbClr val="245E84"/>
                </a:solidFill>
                <a:latin typeface="+mj-lt"/>
              </a:rPr>
              <a:t>have the option to enroll for the Teacher Savings Plan, annually. </a:t>
            </a:r>
            <a:r>
              <a:rPr lang="en-US" sz="2400" b="1" u="sng">
                <a:solidFill>
                  <a:srgbClr val="245E84"/>
                </a:solidFill>
                <a:latin typeface="+mj-lt"/>
              </a:rPr>
              <a:t>The form must be returned to payroll by mid-September.</a:t>
            </a:r>
            <a:r>
              <a:rPr lang="en-US" sz="2400">
                <a:solidFill>
                  <a:srgbClr val="245E84"/>
                </a:solidFill>
                <a:latin typeface="+mj-lt"/>
              </a:rPr>
              <a:t> Estimated at 1/6</a:t>
            </a:r>
            <a:r>
              <a:rPr lang="en-US" sz="2400" baseline="30000">
                <a:solidFill>
                  <a:srgbClr val="245E84"/>
                </a:solidFill>
                <a:latin typeface="+mj-lt"/>
              </a:rPr>
              <a:t>th</a:t>
            </a:r>
            <a:r>
              <a:rPr lang="en-US" sz="2400">
                <a:solidFill>
                  <a:srgbClr val="245E84"/>
                </a:solidFill>
                <a:latin typeface="+mj-lt"/>
              </a:rPr>
              <a:t> of monthly net pay, withheld after deductions, and included on the final June pay, or can be issued for deposit on July 15</a:t>
            </a:r>
            <a:r>
              <a:rPr lang="en-US" sz="2400" baseline="30000">
                <a:solidFill>
                  <a:srgbClr val="245E84"/>
                </a:solidFill>
                <a:latin typeface="+mj-lt"/>
              </a:rPr>
              <a:t>th</a:t>
            </a:r>
            <a:r>
              <a:rPr lang="en-US" sz="2400">
                <a:solidFill>
                  <a:srgbClr val="245E84"/>
                </a:solidFill>
                <a:latin typeface="+mj-lt"/>
              </a:rPr>
              <a:t> and August 15</a:t>
            </a:r>
            <a:r>
              <a:rPr lang="en-US" sz="2400" baseline="30000">
                <a:solidFill>
                  <a:srgbClr val="245E84"/>
                </a:solidFill>
                <a:latin typeface="+mj-lt"/>
              </a:rPr>
              <a:t>th</a:t>
            </a:r>
            <a:r>
              <a:rPr lang="en-US" sz="2400">
                <a:solidFill>
                  <a:srgbClr val="245E84"/>
                </a:solidFill>
                <a:latin typeface="+mj-lt"/>
              </a:rPr>
              <a:t>.</a:t>
            </a:r>
          </a:p>
          <a:p>
            <a:endParaRPr lang="en-US" sz="2400">
              <a:solidFill>
                <a:srgbClr val="245E84"/>
              </a:solidFill>
              <a:latin typeface="+mj-lt"/>
            </a:endParaRPr>
          </a:p>
          <a:p>
            <a:r>
              <a:rPr lang="en-US" sz="2400">
                <a:solidFill>
                  <a:srgbClr val="245E84"/>
                </a:solidFill>
                <a:latin typeface="+mj-lt"/>
              </a:rPr>
              <a:t>Shauna Martens (Teacher/Admin Payroll/Benefits):</a:t>
            </a:r>
          </a:p>
          <a:p>
            <a:r>
              <a:rPr lang="en-US" sz="2400">
                <a:solidFill>
                  <a:srgbClr val="245E84"/>
                </a:solidFill>
                <a:latin typeface="+mj-lt"/>
                <a:hlinkClick r:id="rId2"/>
              </a:rPr>
              <a:t>payroll@sd8.bc.ca</a:t>
            </a:r>
            <a:r>
              <a:rPr lang="en-US" sz="2400">
                <a:solidFill>
                  <a:srgbClr val="245E84"/>
                </a:solidFill>
                <a:latin typeface="+mj-lt"/>
              </a:rPr>
              <a:t> </a:t>
            </a:r>
          </a:p>
        </p:txBody>
      </p:sp>
    </p:spTree>
    <p:extLst>
      <p:ext uri="{BB962C8B-B14F-4D97-AF65-F5344CB8AC3E}">
        <p14:creationId xmlns:p14="http://schemas.microsoft.com/office/powerpoint/2010/main" val="3916768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B1396-0F3D-4AB2-65F7-94800EED7164}"/>
              </a:ext>
            </a:extLst>
          </p:cNvPr>
          <p:cNvPicPr>
            <a:picLocks noChangeAspect="1"/>
          </p:cNvPicPr>
          <p:nvPr/>
        </p:nvPicPr>
        <p:blipFill>
          <a:blip r:embed="rId3"/>
          <a:stretch>
            <a:fillRect/>
          </a:stretch>
        </p:blipFill>
        <p:spPr>
          <a:xfrm>
            <a:off x="0" y="5033639"/>
            <a:ext cx="9144000" cy="1640911"/>
          </a:xfrm>
          <a:prstGeom prst="rect">
            <a:avLst/>
          </a:prstGeom>
        </p:spPr>
      </p:pic>
      <p:sp>
        <p:nvSpPr>
          <p:cNvPr id="4" name="TextBox 3">
            <a:extLst>
              <a:ext uri="{FF2B5EF4-FFF2-40B4-BE49-F238E27FC236}">
                <a16:creationId xmlns:a16="http://schemas.microsoft.com/office/drawing/2014/main" id="{F842A0E5-27D7-AA35-CFD4-4D18D9BAADCE}"/>
              </a:ext>
            </a:extLst>
          </p:cNvPr>
          <p:cNvSpPr txBox="1"/>
          <p:nvPr/>
        </p:nvSpPr>
        <p:spPr>
          <a:xfrm>
            <a:off x="204187" y="183450"/>
            <a:ext cx="8939813" cy="3462486"/>
          </a:xfrm>
          <a:prstGeom prst="rect">
            <a:avLst/>
          </a:prstGeom>
          <a:noFill/>
        </p:spPr>
        <p:txBody>
          <a:bodyPr wrap="square" rtlCol="0">
            <a:spAutoFit/>
          </a:bodyPr>
          <a:lstStyle/>
          <a:p>
            <a:pPr algn="l"/>
            <a:endParaRPr lang="en-US" sz="1000" b="1" i="0">
              <a:solidFill>
                <a:srgbClr val="7030A0"/>
              </a:solidFill>
              <a:effectLst/>
              <a:latin typeface="+mn-lt"/>
            </a:endParaRPr>
          </a:p>
          <a:p>
            <a:pPr algn="l"/>
            <a:endParaRPr lang="en-US" sz="300" b="1" i="0">
              <a:solidFill>
                <a:srgbClr val="245E84"/>
              </a:solidFill>
              <a:effectLst/>
              <a:latin typeface="+mn-lt"/>
            </a:endParaRPr>
          </a:p>
          <a:p>
            <a:pPr algn="l"/>
            <a:endParaRPr lang="en-US" b="0" i="0">
              <a:solidFill>
                <a:srgbClr val="245E84"/>
              </a:solidFill>
              <a:effectLst/>
              <a:latin typeface="+mn-lt"/>
            </a:endParaRPr>
          </a:p>
          <a:p>
            <a:pPr algn="l"/>
            <a:r>
              <a:rPr lang="en-US" b="0" i="0">
                <a:solidFill>
                  <a:srgbClr val="245E84"/>
                </a:solidFill>
                <a:effectLst/>
                <a:latin typeface="+mn-lt"/>
              </a:rPr>
              <a:t>In 2022, LifeWorks joined forces with TELUS Health to support employers </a:t>
            </a:r>
          </a:p>
          <a:p>
            <a:pPr algn="l"/>
            <a:r>
              <a:rPr lang="en-US" b="0" i="0">
                <a:solidFill>
                  <a:srgbClr val="245E84"/>
                </a:solidFill>
                <a:effectLst/>
                <a:latin typeface="+mn-lt"/>
              </a:rPr>
              <a:t>around the globe with health and well-being solutions encompassing physical, mental, and financial health. Together, they’re combining world-leading digital and in-person health and wellbeing services to empower individuals to live their healthiest lives. </a:t>
            </a:r>
          </a:p>
          <a:p>
            <a:pPr algn="l"/>
            <a:endParaRPr lang="en-US" sz="800" b="0" i="0">
              <a:solidFill>
                <a:srgbClr val="245E84"/>
              </a:solidFill>
              <a:effectLst/>
              <a:latin typeface="+mn-lt"/>
            </a:endParaRPr>
          </a:p>
          <a:p>
            <a:pPr algn="l"/>
            <a:r>
              <a:rPr lang="en-US" b="0" i="0">
                <a:solidFill>
                  <a:srgbClr val="245E84"/>
                </a:solidFill>
                <a:effectLst/>
                <a:latin typeface="+mn-lt"/>
              </a:rPr>
              <a:t>Since 2008, TELUS Health has strategically invested in building innovative capabilities that reimagine the way health is delivered and experienced. Today, at TELUS Health, we are uniquely positioned to drive remarkable health and well-being experiences for our customers and the individuals we serve around the world.</a:t>
            </a:r>
          </a:p>
          <a:p>
            <a:br>
              <a:rPr lang="en-US">
                <a:latin typeface="+mn-lt"/>
              </a:rPr>
            </a:br>
            <a:endParaRPr lang="en-US">
              <a:latin typeface="+mn-lt"/>
            </a:endParaRPr>
          </a:p>
        </p:txBody>
      </p:sp>
      <p:sp>
        <p:nvSpPr>
          <p:cNvPr id="10" name="TextBox 9">
            <a:extLst>
              <a:ext uri="{FF2B5EF4-FFF2-40B4-BE49-F238E27FC236}">
                <a16:creationId xmlns:a16="http://schemas.microsoft.com/office/drawing/2014/main" id="{F24BAAFF-420C-0690-EF6F-636E360AFA31}"/>
              </a:ext>
            </a:extLst>
          </p:cNvPr>
          <p:cNvSpPr txBox="1"/>
          <p:nvPr/>
        </p:nvSpPr>
        <p:spPr>
          <a:xfrm>
            <a:off x="204187" y="3192535"/>
            <a:ext cx="2254928" cy="1323439"/>
          </a:xfrm>
          <a:prstGeom prst="rect">
            <a:avLst/>
          </a:prstGeom>
          <a:noFill/>
        </p:spPr>
        <p:txBody>
          <a:bodyPr wrap="square">
            <a:spAutoFit/>
          </a:bodyPr>
          <a:lstStyle/>
          <a:p>
            <a:pPr algn="l"/>
            <a:r>
              <a:rPr lang="en-US" sz="1600" b="1" i="0">
                <a:solidFill>
                  <a:srgbClr val="7030A0"/>
                </a:solidFill>
                <a:effectLst/>
                <a:latin typeface="+mn-lt"/>
              </a:rPr>
              <a:t>Financial</a:t>
            </a:r>
          </a:p>
          <a:p>
            <a:pPr algn="l"/>
            <a:r>
              <a:rPr lang="en-US" sz="1600" b="0" i="0">
                <a:solidFill>
                  <a:srgbClr val="245E84"/>
                </a:solidFill>
                <a:effectLst/>
                <a:latin typeface="+mn-lt"/>
              </a:rPr>
              <a:t>Knowledge, behavior, design, strategies, and insights that support financial security.</a:t>
            </a:r>
          </a:p>
        </p:txBody>
      </p:sp>
      <p:sp>
        <p:nvSpPr>
          <p:cNvPr id="12" name="TextBox 11">
            <a:extLst>
              <a:ext uri="{FF2B5EF4-FFF2-40B4-BE49-F238E27FC236}">
                <a16:creationId xmlns:a16="http://schemas.microsoft.com/office/drawing/2014/main" id="{D036ED05-23FD-CC0A-3D45-1A0A8F5267C7}"/>
              </a:ext>
            </a:extLst>
          </p:cNvPr>
          <p:cNvSpPr txBox="1"/>
          <p:nvPr/>
        </p:nvSpPr>
        <p:spPr>
          <a:xfrm>
            <a:off x="2266025" y="3192535"/>
            <a:ext cx="1941991" cy="1323439"/>
          </a:xfrm>
          <a:prstGeom prst="rect">
            <a:avLst/>
          </a:prstGeom>
          <a:noFill/>
        </p:spPr>
        <p:txBody>
          <a:bodyPr wrap="square">
            <a:spAutoFit/>
          </a:bodyPr>
          <a:lstStyle/>
          <a:p>
            <a:pPr algn="l"/>
            <a:r>
              <a:rPr lang="en-US" sz="1600" b="1" i="0">
                <a:solidFill>
                  <a:srgbClr val="7030A0"/>
                </a:solidFill>
                <a:effectLst/>
                <a:latin typeface="+mn-lt"/>
              </a:rPr>
              <a:t>Physical</a:t>
            </a:r>
          </a:p>
          <a:p>
            <a:pPr algn="l"/>
            <a:r>
              <a:rPr lang="en-US" sz="1600" b="0" i="0">
                <a:solidFill>
                  <a:srgbClr val="245E84"/>
                </a:solidFill>
                <a:effectLst/>
                <a:latin typeface="+mn-lt"/>
              </a:rPr>
              <a:t>Lifestyle choices that support current and long-term health and physical ability.</a:t>
            </a:r>
          </a:p>
        </p:txBody>
      </p:sp>
      <p:sp>
        <p:nvSpPr>
          <p:cNvPr id="13" name="TextBox 12">
            <a:extLst>
              <a:ext uri="{FF2B5EF4-FFF2-40B4-BE49-F238E27FC236}">
                <a16:creationId xmlns:a16="http://schemas.microsoft.com/office/drawing/2014/main" id="{8853888D-3EF6-2139-F5C0-52E981AEA16F}"/>
              </a:ext>
            </a:extLst>
          </p:cNvPr>
          <p:cNvSpPr txBox="1"/>
          <p:nvPr/>
        </p:nvSpPr>
        <p:spPr>
          <a:xfrm>
            <a:off x="4279036" y="3189118"/>
            <a:ext cx="2357024" cy="1323439"/>
          </a:xfrm>
          <a:prstGeom prst="rect">
            <a:avLst/>
          </a:prstGeom>
          <a:noFill/>
        </p:spPr>
        <p:txBody>
          <a:bodyPr wrap="square">
            <a:spAutoFit/>
          </a:bodyPr>
          <a:lstStyle/>
          <a:p>
            <a:pPr algn="l"/>
            <a:r>
              <a:rPr lang="en-US" sz="1600" b="1" i="0">
                <a:solidFill>
                  <a:srgbClr val="7030A0"/>
                </a:solidFill>
                <a:effectLst/>
                <a:latin typeface="+mn-lt"/>
              </a:rPr>
              <a:t>Social</a:t>
            </a:r>
          </a:p>
          <a:p>
            <a:pPr algn="l"/>
            <a:r>
              <a:rPr lang="en-US" sz="1600" b="0" i="0">
                <a:solidFill>
                  <a:srgbClr val="245E84"/>
                </a:solidFill>
                <a:effectLst/>
                <a:latin typeface="+mn-lt"/>
              </a:rPr>
              <a:t>Strong social relationships that give people a sense of connection and belonging</a:t>
            </a:r>
          </a:p>
        </p:txBody>
      </p:sp>
      <p:sp>
        <p:nvSpPr>
          <p:cNvPr id="14" name="TextBox 13">
            <a:extLst>
              <a:ext uri="{FF2B5EF4-FFF2-40B4-BE49-F238E27FC236}">
                <a16:creationId xmlns:a16="http://schemas.microsoft.com/office/drawing/2014/main" id="{0FE76A42-156B-3A1B-2FC8-AF63853645E5}"/>
              </a:ext>
            </a:extLst>
          </p:cNvPr>
          <p:cNvSpPr txBox="1"/>
          <p:nvPr/>
        </p:nvSpPr>
        <p:spPr>
          <a:xfrm>
            <a:off x="6707080" y="3189118"/>
            <a:ext cx="2357024" cy="1323439"/>
          </a:xfrm>
          <a:prstGeom prst="rect">
            <a:avLst/>
          </a:prstGeom>
          <a:noFill/>
        </p:spPr>
        <p:txBody>
          <a:bodyPr wrap="square">
            <a:spAutoFit/>
          </a:bodyPr>
          <a:lstStyle/>
          <a:p>
            <a:pPr algn="l"/>
            <a:r>
              <a:rPr lang="en-US" sz="1600" b="1" i="0">
                <a:solidFill>
                  <a:srgbClr val="7030A0"/>
                </a:solidFill>
                <a:effectLst/>
                <a:latin typeface="+mn-lt"/>
              </a:rPr>
              <a:t>Mental</a:t>
            </a:r>
          </a:p>
          <a:p>
            <a:pPr algn="l"/>
            <a:r>
              <a:rPr lang="en-US" sz="1600" b="0" i="0">
                <a:solidFill>
                  <a:srgbClr val="245E84"/>
                </a:solidFill>
                <a:effectLst/>
                <a:latin typeface="+mn-lt"/>
              </a:rPr>
              <a:t>Helping individuals realize their full potential, cope with daily stress and be productive.</a:t>
            </a:r>
          </a:p>
        </p:txBody>
      </p:sp>
      <p:sp>
        <p:nvSpPr>
          <p:cNvPr id="15" name="TextBox 14">
            <a:extLst>
              <a:ext uri="{FF2B5EF4-FFF2-40B4-BE49-F238E27FC236}">
                <a16:creationId xmlns:a16="http://schemas.microsoft.com/office/drawing/2014/main" id="{0AFFBFCC-D4FA-B859-301D-BAE568230133}"/>
              </a:ext>
            </a:extLst>
          </p:cNvPr>
          <p:cNvSpPr txBox="1"/>
          <p:nvPr/>
        </p:nvSpPr>
        <p:spPr>
          <a:xfrm>
            <a:off x="2437487" y="4707056"/>
            <a:ext cx="4473212" cy="646331"/>
          </a:xfrm>
          <a:prstGeom prst="rect">
            <a:avLst/>
          </a:prstGeom>
          <a:noFill/>
        </p:spPr>
        <p:txBody>
          <a:bodyPr wrap="none" rtlCol="0">
            <a:spAutoFit/>
          </a:bodyPr>
          <a:lstStyle/>
          <a:p>
            <a:r>
              <a:rPr lang="en-US" sz="1800" b="1" i="0">
                <a:solidFill>
                  <a:srgbClr val="632B8D"/>
                </a:solidFill>
                <a:effectLst/>
                <a:latin typeface="+mn-lt"/>
              </a:rPr>
              <a:t>Reimagining employee health and wellbeing.</a:t>
            </a:r>
            <a:endParaRPr lang="en-US" sz="700" b="0" i="0">
              <a:solidFill>
                <a:srgbClr val="00B050"/>
              </a:solidFill>
              <a:effectLst/>
              <a:latin typeface="+mn-lt"/>
            </a:endParaRPr>
          </a:p>
          <a:p>
            <a:endParaRPr lang="en-US"/>
          </a:p>
        </p:txBody>
      </p:sp>
      <p:sp>
        <p:nvSpPr>
          <p:cNvPr id="2" name="TextBox 1">
            <a:extLst>
              <a:ext uri="{FF2B5EF4-FFF2-40B4-BE49-F238E27FC236}">
                <a16:creationId xmlns:a16="http://schemas.microsoft.com/office/drawing/2014/main" id="{7C067AE1-4044-8C0A-7309-490A818CAD14}"/>
              </a:ext>
            </a:extLst>
          </p:cNvPr>
          <p:cNvSpPr txBox="1"/>
          <p:nvPr/>
        </p:nvSpPr>
        <p:spPr>
          <a:xfrm>
            <a:off x="204187" y="183450"/>
            <a:ext cx="6117124" cy="646331"/>
          </a:xfrm>
          <a:prstGeom prst="rect">
            <a:avLst/>
          </a:prstGeom>
          <a:noFill/>
        </p:spPr>
        <p:txBody>
          <a:bodyPr wrap="none" rtlCol="0">
            <a:spAutoFit/>
          </a:bodyPr>
          <a:lstStyle/>
          <a:p>
            <a:r>
              <a:rPr lang="en-US" sz="1800" b="0" i="0">
                <a:solidFill>
                  <a:srgbClr val="7030A0"/>
                </a:solidFill>
                <a:effectLst/>
                <a:latin typeface="+mn-lt"/>
              </a:rPr>
              <a:t>A transformational journey - </a:t>
            </a:r>
            <a:r>
              <a:rPr lang="en-US" sz="1800" b="1" i="0">
                <a:solidFill>
                  <a:srgbClr val="7030A0"/>
                </a:solidFill>
                <a:effectLst/>
                <a:latin typeface="+mn-lt"/>
              </a:rPr>
              <a:t>LifeWorks becomes TELUS Health.</a:t>
            </a:r>
          </a:p>
          <a:p>
            <a:endParaRPr lang="en-US"/>
          </a:p>
        </p:txBody>
      </p:sp>
    </p:spTree>
    <p:extLst>
      <p:ext uri="{BB962C8B-B14F-4D97-AF65-F5344CB8AC3E}">
        <p14:creationId xmlns:p14="http://schemas.microsoft.com/office/powerpoint/2010/main" val="6381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956" y="1351508"/>
            <a:ext cx="7558087" cy="4154984"/>
          </a:xfrm>
          <a:prstGeom prst="rect">
            <a:avLst/>
          </a:prstGeom>
          <a:noFill/>
        </p:spPr>
        <p:txBody>
          <a:bodyPr wrap="square" rtlCol="0">
            <a:spAutoFit/>
          </a:bodyPr>
          <a:lstStyle/>
          <a:p>
            <a:r>
              <a:rPr lang="en-US" sz="2400">
                <a:solidFill>
                  <a:srgbClr val="00B050"/>
                </a:solidFill>
                <a:latin typeface="+mj-lt"/>
              </a:rPr>
              <a:t>CUPE</a:t>
            </a:r>
            <a:r>
              <a:rPr lang="en-US" sz="2400">
                <a:solidFill>
                  <a:srgbClr val="245E84"/>
                </a:solidFill>
                <a:latin typeface="+mj-lt"/>
              </a:rPr>
              <a:t> Payroll is bi-weekly. Cut off is Saturday with the deposit the following Friday. Hours are submitted to payroll through </a:t>
            </a:r>
            <a:r>
              <a:rPr lang="en-US" sz="2400" err="1">
                <a:solidFill>
                  <a:srgbClr val="245E84"/>
                </a:solidFill>
                <a:latin typeface="+mj-lt"/>
              </a:rPr>
              <a:t>eServe</a:t>
            </a:r>
            <a:r>
              <a:rPr lang="en-US" sz="2400">
                <a:solidFill>
                  <a:srgbClr val="245E84"/>
                </a:solidFill>
                <a:latin typeface="+mj-lt"/>
              </a:rPr>
              <a:t> timesheets (electronic) for regular and temporary employees and paper timesheets for casuals (available at all sites and on the District website).</a:t>
            </a:r>
          </a:p>
          <a:p>
            <a:endParaRPr lang="en-US" sz="2400">
              <a:solidFill>
                <a:srgbClr val="245E84"/>
              </a:solidFill>
              <a:latin typeface="+mj-lt"/>
            </a:endParaRPr>
          </a:p>
          <a:p>
            <a:r>
              <a:rPr lang="en-US" sz="2400">
                <a:solidFill>
                  <a:srgbClr val="245E84"/>
                </a:solidFill>
                <a:latin typeface="+mj-lt"/>
              </a:rPr>
              <a:t>Click to view the current CUPE bi-weekly </a:t>
            </a:r>
            <a:r>
              <a:rPr lang="en-US" sz="2400">
                <a:solidFill>
                  <a:srgbClr val="245E84"/>
                </a:solidFill>
                <a:latin typeface="+mj-lt"/>
                <a:hlinkClick r:id="rId2"/>
              </a:rPr>
              <a:t>pay schedule</a:t>
            </a:r>
            <a:endParaRPr lang="en-US" sz="2400">
              <a:solidFill>
                <a:srgbClr val="245E84"/>
              </a:solidFill>
              <a:latin typeface="+mj-lt"/>
            </a:endParaRPr>
          </a:p>
          <a:p>
            <a:endParaRPr lang="en-US" sz="2400">
              <a:solidFill>
                <a:srgbClr val="245E84"/>
              </a:solidFill>
              <a:latin typeface="+mj-lt"/>
            </a:endParaRPr>
          </a:p>
          <a:p>
            <a:r>
              <a:rPr lang="en-US" sz="2400">
                <a:solidFill>
                  <a:srgbClr val="245E84"/>
                </a:solidFill>
                <a:latin typeface="+mj-lt"/>
              </a:rPr>
              <a:t>Ancilin Shaji (CUPE Payroll/Benefits):</a:t>
            </a:r>
          </a:p>
          <a:p>
            <a:r>
              <a:rPr lang="en-US" sz="2400">
                <a:solidFill>
                  <a:srgbClr val="245E84"/>
                </a:solidFill>
                <a:latin typeface="+mj-lt"/>
                <a:hlinkClick r:id="rId3"/>
              </a:rPr>
              <a:t>cupepayroll@sd8.bc.ca</a:t>
            </a:r>
            <a:r>
              <a:rPr lang="en-US" sz="2400">
                <a:solidFill>
                  <a:srgbClr val="245E84"/>
                </a:solidFill>
                <a:latin typeface="+mj-lt"/>
              </a:rPr>
              <a:t> </a:t>
            </a:r>
          </a:p>
          <a:p>
            <a:endParaRPr lang="en-US" sz="2400">
              <a:solidFill>
                <a:srgbClr val="245E84"/>
              </a:solidFill>
              <a:latin typeface="Trebuchet MS" panose="020B0603020202020204" pitchFamily="34" charset="0"/>
            </a:endParaRPr>
          </a:p>
        </p:txBody>
      </p:sp>
    </p:spTree>
    <p:extLst>
      <p:ext uri="{BB962C8B-B14F-4D97-AF65-F5344CB8AC3E}">
        <p14:creationId xmlns:p14="http://schemas.microsoft.com/office/powerpoint/2010/main" val="2813482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518" y="1383635"/>
            <a:ext cx="7700963" cy="5324535"/>
          </a:xfrm>
          <a:prstGeom prst="rect">
            <a:avLst/>
          </a:prstGeom>
          <a:noFill/>
        </p:spPr>
        <p:txBody>
          <a:bodyPr wrap="square" rtlCol="0">
            <a:spAutoFit/>
          </a:bodyPr>
          <a:lstStyle/>
          <a:p>
            <a:endParaRPr lang="en-US" sz="800">
              <a:solidFill>
                <a:srgbClr val="245E84"/>
              </a:solidFill>
              <a:latin typeface="Trebuchet MS" panose="020B0603020202020204" pitchFamily="34" charset="0"/>
            </a:endParaRPr>
          </a:p>
          <a:p>
            <a:r>
              <a:rPr lang="en-US" sz="2000">
                <a:solidFill>
                  <a:srgbClr val="00B050"/>
                </a:solidFill>
                <a:latin typeface="+mj-lt"/>
              </a:rPr>
              <a:t>Teachers </a:t>
            </a:r>
            <a:r>
              <a:rPr lang="en-US" sz="2000">
                <a:solidFill>
                  <a:srgbClr val="245E84"/>
                </a:solidFill>
                <a:latin typeface="+mj-lt"/>
              </a:rPr>
              <a:t>with a 0.5 FTE or higher are eligible for benefit coverage at a </a:t>
            </a:r>
            <a:r>
              <a:rPr lang="en-US" sz="2000" u="sng">
                <a:solidFill>
                  <a:srgbClr val="245E84"/>
                </a:solidFill>
                <a:latin typeface="+mj-lt"/>
              </a:rPr>
              <a:t>shared cost</a:t>
            </a:r>
            <a:r>
              <a:rPr lang="en-US" sz="2000">
                <a:solidFill>
                  <a:srgbClr val="245E84"/>
                </a:solidFill>
                <a:latin typeface="+mj-lt"/>
              </a:rPr>
              <a:t>, details under Article B.11 in the KLTF Collective Agreement.</a:t>
            </a:r>
          </a:p>
          <a:p>
            <a:r>
              <a:rPr lang="en-US" sz="2000">
                <a:solidFill>
                  <a:srgbClr val="245E84"/>
                </a:solidFill>
                <a:latin typeface="+mj-lt"/>
              </a:rPr>
              <a:t>Application forms will be emailed to employees when eligible for coverage.</a:t>
            </a:r>
          </a:p>
          <a:p>
            <a:endParaRPr lang="en-US" sz="2000">
              <a:solidFill>
                <a:srgbClr val="245E84"/>
              </a:solidFill>
              <a:latin typeface="+mj-lt"/>
            </a:endParaRPr>
          </a:p>
          <a:p>
            <a:r>
              <a:rPr lang="en-US" sz="2000">
                <a:solidFill>
                  <a:srgbClr val="00B050"/>
                </a:solidFill>
                <a:latin typeface="+mj-lt"/>
              </a:rPr>
              <a:t>TTOCs</a:t>
            </a:r>
            <a:r>
              <a:rPr lang="en-US" sz="2000">
                <a:solidFill>
                  <a:srgbClr val="245E84"/>
                </a:solidFill>
                <a:latin typeface="+mj-lt"/>
              </a:rPr>
              <a:t> can access benefit plans (Dental &amp; Extended Health) at 100% </a:t>
            </a:r>
            <a:r>
              <a:rPr lang="en-US" sz="2000" u="sng">
                <a:solidFill>
                  <a:srgbClr val="245E84"/>
                </a:solidFill>
                <a:latin typeface="+mj-lt"/>
              </a:rPr>
              <a:t>employee</a:t>
            </a:r>
            <a:r>
              <a:rPr lang="en-US" sz="2000">
                <a:solidFill>
                  <a:srgbClr val="245E84"/>
                </a:solidFill>
                <a:latin typeface="+mj-lt"/>
              </a:rPr>
              <a:t> cost, details under Article B.2. Please inquire if interested.</a:t>
            </a:r>
          </a:p>
          <a:p>
            <a:endParaRPr lang="en-US" sz="2000">
              <a:solidFill>
                <a:srgbClr val="245E84"/>
              </a:solidFill>
              <a:latin typeface="+mj-lt"/>
            </a:endParaRPr>
          </a:p>
          <a:p>
            <a:r>
              <a:rPr lang="en-US" sz="2000">
                <a:solidFill>
                  <a:srgbClr val="00B050"/>
                </a:solidFill>
                <a:latin typeface="+mj-lt"/>
              </a:rPr>
              <a:t>CUPE</a:t>
            </a:r>
            <a:r>
              <a:rPr lang="en-US" sz="2000">
                <a:solidFill>
                  <a:srgbClr val="245E84"/>
                </a:solidFill>
                <a:latin typeface="+mj-lt"/>
              </a:rPr>
              <a:t> benefits are available for regular positions over 17.5 hours/week at 100% </a:t>
            </a:r>
            <a:r>
              <a:rPr lang="en-US" sz="2000" u="sng">
                <a:solidFill>
                  <a:srgbClr val="245E84"/>
                </a:solidFill>
                <a:latin typeface="+mj-lt"/>
              </a:rPr>
              <a:t>employer</a:t>
            </a:r>
            <a:r>
              <a:rPr lang="en-US" sz="2000">
                <a:solidFill>
                  <a:srgbClr val="245E84"/>
                </a:solidFill>
                <a:latin typeface="+mj-lt"/>
              </a:rPr>
              <a:t> cost, details under Article 15 in the CUPE Collective Agreement. Application forms will be emailed to employees when eligible for coverage. Casual and Temporary employees get paid in lieu of benefits.</a:t>
            </a:r>
          </a:p>
          <a:p>
            <a:r>
              <a:rPr lang="en-US" sz="2400" b="1">
                <a:solidFill>
                  <a:srgbClr val="245E84"/>
                </a:solidFill>
                <a:latin typeface="+mj-lt"/>
              </a:rPr>
              <a:t>Additional Resource:</a:t>
            </a:r>
          </a:p>
          <a:p>
            <a:r>
              <a:rPr lang="en-US" sz="2400">
                <a:solidFill>
                  <a:srgbClr val="00B050"/>
                </a:solidFill>
                <a:latin typeface="+mj-lt"/>
                <a:hlinkClick r:id="rId2" action="ppaction://hlinkfile">
                  <a:extLst>
                    <a:ext uri="{A12FA001-AC4F-418D-AE19-62706E023703}">
                      <ahyp:hlinkClr xmlns:ahyp="http://schemas.microsoft.com/office/drawing/2018/hyperlinkcolor" val="tx"/>
                    </a:ext>
                  </a:extLst>
                </a:hlinkClick>
              </a:rPr>
              <a:t>Education and Youth and Family Worker Handbook</a:t>
            </a:r>
            <a:endParaRPr lang="en-US" sz="2400">
              <a:solidFill>
                <a:srgbClr val="00B050"/>
              </a:solidFill>
              <a:latin typeface="+mj-lt"/>
            </a:endParaRPr>
          </a:p>
          <a:p>
            <a:endParaRPr lang="en-US" sz="2400">
              <a:solidFill>
                <a:srgbClr val="245E84"/>
              </a:solidFill>
              <a:latin typeface="Trebuchet MS" panose="020B0603020202020204" pitchFamily="34" charset="0"/>
            </a:endParaRPr>
          </a:p>
        </p:txBody>
      </p:sp>
      <p:sp>
        <p:nvSpPr>
          <p:cNvPr id="3" name="TextBox 2">
            <a:extLst>
              <a:ext uri="{FF2B5EF4-FFF2-40B4-BE49-F238E27FC236}">
                <a16:creationId xmlns:a16="http://schemas.microsoft.com/office/drawing/2014/main" id="{4CFB6753-B828-49AF-AF43-748A83938CFE}"/>
              </a:ext>
            </a:extLst>
          </p:cNvPr>
          <p:cNvSpPr txBox="1"/>
          <p:nvPr/>
        </p:nvSpPr>
        <p:spPr>
          <a:xfrm>
            <a:off x="307573" y="262298"/>
            <a:ext cx="5516178" cy="707886"/>
          </a:xfrm>
          <a:prstGeom prst="rect">
            <a:avLst/>
          </a:prstGeom>
          <a:noFill/>
        </p:spPr>
        <p:txBody>
          <a:bodyPr wrap="square" rtlCol="0">
            <a:spAutoFit/>
          </a:bodyPr>
          <a:lstStyle/>
          <a:p>
            <a:r>
              <a:rPr lang="en-US" sz="4000" b="1">
                <a:solidFill>
                  <a:srgbClr val="245E84"/>
                </a:solidFill>
                <a:latin typeface="+mj-lt"/>
              </a:rPr>
              <a:t>Benefit Information</a:t>
            </a:r>
            <a:endParaRPr lang="en-US" sz="4000">
              <a:latin typeface="+mj-lt"/>
            </a:endParaRPr>
          </a:p>
        </p:txBody>
      </p:sp>
    </p:spTree>
    <p:extLst>
      <p:ext uri="{BB962C8B-B14F-4D97-AF65-F5344CB8AC3E}">
        <p14:creationId xmlns:p14="http://schemas.microsoft.com/office/powerpoint/2010/main" val="364583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518" y="1694354"/>
            <a:ext cx="7700963" cy="4278094"/>
          </a:xfrm>
          <a:prstGeom prst="rect">
            <a:avLst/>
          </a:prstGeom>
          <a:noFill/>
        </p:spPr>
        <p:txBody>
          <a:bodyPr wrap="square" rtlCol="0">
            <a:spAutoFit/>
          </a:bodyPr>
          <a:lstStyle/>
          <a:p>
            <a:endParaRPr lang="en-US" sz="800">
              <a:solidFill>
                <a:srgbClr val="245E84"/>
              </a:solidFill>
              <a:latin typeface="Trebuchet MS" panose="020B0603020202020204" pitchFamily="34" charset="0"/>
            </a:endParaRPr>
          </a:p>
          <a:p>
            <a:endParaRPr lang="en-US" sz="2400">
              <a:solidFill>
                <a:srgbClr val="245E84"/>
              </a:solidFill>
              <a:latin typeface="Trebuchet MS" panose="020B0603020202020204" pitchFamily="34" charset="0"/>
            </a:endParaRPr>
          </a:p>
          <a:p>
            <a:r>
              <a:rPr lang="en-US" sz="2400">
                <a:solidFill>
                  <a:srgbClr val="245E84"/>
                </a:solidFill>
                <a:latin typeface="Trebuchet MS" panose="020B0603020202020204" pitchFamily="34" charset="0"/>
              </a:rPr>
              <a:t>Next steps to finish setting you up as an SD8 employee:</a:t>
            </a:r>
          </a:p>
          <a:p>
            <a:endParaRPr lang="en-US" sz="2400">
              <a:solidFill>
                <a:srgbClr val="245E84"/>
              </a:solidFill>
              <a:latin typeface="Trebuchet MS" panose="020B0603020202020204" pitchFamily="34" charset="0"/>
            </a:endParaRPr>
          </a:p>
          <a:p>
            <a:pPr marL="342900" indent="-342900">
              <a:buFontTx/>
              <a:buChar char="-"/>
            </a:pPr>
            <a:r>
              <a:rPr lang="en-US" sz="2400">
                <a:solidFill>
                  <a:srgbClr val="245E84"/>
                </a:solidFill>
                <a:latin typeface="Trebuchet MS" panose="020B0603020202020204" pitchFamily="34" charset="0"/>
              </a:rPr>
              <a:t>You will be made an internal employee</a:t>
            </a:r>
          </a:p>
          <a:p>
            <a:pPr marL="342900" indent="-342900">
              <a:buFontTx/>
              <a:buChar char="-"/>
            </a:pPr>
            <a:r>
              <a:rPr lang="en-US" sz="2400">
                <a:solidFill>
                  <a:srgbClr val="245E84"/>
                </a:solidFill>
                <a:latin typeface="Trebuchet MS" panose="020B0603020202020204" pitchFamily="34" charset="0"/>
              </a:rPr>
              <a:t>Apply to CUPE Call Out Registration (internal posting)</a:t>
            </a:r>
          </a:p>
          <a:p>
            <a:pPr marL="342900" indent="-342900">
              <a:buFontTx/>
              <a:buChar char="-"/>
            </a:pPr>
            <a:r>
              <a:rPr lang="en-US" sz="2400">
                <a:solidFill>
                  <a:srgbClr val="245E84"/>
                </a:solidFill>
                <a:latin typeface="Trebuchet MS" panose="020B0603020202020204" pitchFamily="34" charset="0"/>
              </a:rPr>
              <a:t>PIN Memo</a:t>
            </a:r>
          </a:p>
          <a:p>
            <a:pPr marL="342900" indent="-342900">
              <a:buFontTx/>
              <a:buChar char="-"/>
            </a:pPr>
            <a:r>
              <a:rPr lang="en-US" sz="2400">
                <a:solidFill>
                  <a:srgbClr val="245E84"/>
                </a:solidFill>
                <a:latin typeface="Trebuchet MS" panose="020B0603020202020204" pitchFamily="34" charset="0"/>
              </a:rPr>
              <a:t>Change Make a Future email address to SD8 email</a:t>
            </a:r>
          </a:p>
          <a:p>
            <a:pPr marL="342900" indent="-342900">
              <a:buFontTx/>
              <a:buChar char="-"/>
            </a:pPr>
            <a:endParaRPr lang="en-US" sz="2400">
              <a:solidFill>
                <a:srgbClr val="245E84"/>
              </a:solidFill>
              <a:latin typeface="Trebuchet MS" panose="020B0603020202020204" pitchFamily="34" charset="0"/>
            </a:endParaRPr>
          </a:p>
          <a:p>
            <a:endParaRPr lang="en-US" sz="2400">
              <a:solidFill>
                <a:srgbClr val="245E84"/>
              </a:solidFill>
              <a:latin typeface="Trebuchet MS" panose="020B0603020202020204" pitchFamily="34" charset="0"/>
            </a:endParaRPr>
          </a:p>
        </p:txBody>
      </p:sp>
      <p:sp>
        <p:nvSpPr>
          <p:cNvPr id="3" name="TextBox 2">
            <a:extLst>
              <a:ext uri="{FF2B5EF4-FFF2-40B4-BE49-F238E27FC236}">
                <a16:creationId xmlns:a16="http://schemas.microsoft.com/office/drawing/2014/main" id="{4CFB6753-B828-49AF-AF43-748A83938CFE}"/>
              </a:ext>
            </a:extLst>
          </p:cNvPr>
          <p:cNvSpPr txBox="1"/>
          <p:nvPr/>
        </p:nvSpPr>
        <p:spPr>
          <a:xfrm>
            <a:off x="307573" y="262298"/>
            <a:ext cx="5516178" cy="1323439"/>
          </a:xfrm>
          <a:prstGeom prst="rect">
            <a:avLst/>
          </a:prstGeom>
          <a:noFill/>
        </p:spPr>
        <p:txBody>
          <a:bodyPr wrap="square" rtlCol="0">
            <a:spAutoFit/>
          </a:bodyPr>
          <a:lstStyle/>
          <a:p>
            <a:r>
              <a:rPr lang="en-US" sz="4000" b="1">
                <a:solidFill>
                  <a:srgbClr val="245E84"/>
                </a:solidFill>
                <a:latin typeface="+mj-lt"/>
              </a:rPr>
              <a:t>New CUPE Staff – Make a Future</a:t>
            </a:r>
            <a:endParaRPr lang="en-US" sz="4000">
              <a:latin typeface="+mj-lt"/>
            </a:endParaRPr>
          </a:p>
        </p:txBody>
      </p:sp>
    </p:spTree>
    <p:extLst>
      <p:ext uri="{BB962C8B-B14F-4D97-AF65-F5344CB8AC3E}">
        <p14:creationId xmlns:p14="http://schemas.microsoft.com/office/powerpoint/2010/main" val="3416852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2804" y="2087001"/>
            <a:ext cx="5898392" cy="2683997"/>
          </a:xfrm>
          <a:prstGeom prst="rect">
            <a:avLst/>
          </a:prstGeom>
        </p:spPr>
      </p:pic>
    </p:spTree>
    <p:extLst>
      <p:ext uri="{BB962C8B-B14F-4D97-AF65-F5344CB8AC3E}">
        <p14:creationId xmlns:p14="http://schemas.microsoft.com/office/powerpoint/2010/main" val="3334760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06EA4-E6E1-4335-BAE5-DFDDFBCEC15E}"/>
              </a:ext>
            </a:extLst>
          </p:cNvPr>
          <p:cNvSpPr>
            <a:spLocks noGrp="1"/>
          </p:cNvSpPr>
          <p:nvPr>
            <p:ph idx="1"/>
          </p:nvPr>
        </p:nvSpPr>
        <p:spPr>
          <a:xfrm>
            <a:off x="457200" y="2001895"/>
            <a:ext cx="8229600" cy="2854209"/>
          </a:xfrm>
        </p:spPr>
        <p:txBody>
          <a:bodyPr/>
          <a:lstStyle/>
          <a:p>
            <a:pPr marL="0" indent="0" algn="ctr">
              <a:buNone/>
            </a:pPr>
            <a:r>
              <a:rPr lang="en-US" sz="3600">
                <a:latin typeface="+mj-lt"/>
              </a:rPr>
              <a:t>Welcome to School District #8 </a:t>
            </a:r>
          </a:p>
          <a:p>
            <a:pPr marL="0" indent="0" algn="ctr">
              <a:buNone/>
            </a:pPr>
            <a:r>
              <a:rPr lang="en-US" sz="3600">
                <a:latin typeface="+mj-lt"/>
              </a:rPr>
              <a:t>and thank you for your commitment in working with our students!</a:t>
            </a:r>
          </a:p>
          <a:p>
            <a:pPr marL="0" indent="0" algn="ctr">
              <a:buNone/>
            </a:pPr>
            <a:endParaRPr lang="en-US" sz="3600">
              <a:latin typeface="+mj-lt"/>
            </a:endParaRPr>
          </a:p>
          <a:p>
            <a:pPr marL="0" indent="0" algn="ctr">
              <a:buNone/>
            </a:pPr>
            <a:r>
              <a:rPr lang="en-US" sz="2400">
                <a:solidFill>
                  <a:srgbClr val="00B050"/>
                </a:solidFill>
                <a:latin typeface="+mj-lt"/>
                <a:hlinkClick r:id="rId2">
                  <a:extLst>
                    <a:ext uri="{A12FA001-AC4F-418D-AE19-62706E023703}">
                      <ahyp:hlinkClr xmlns:ahyp="http://schemas.microsoft.com/office/drawing/2018/hyperlinkcolor" val="tx"/>
                    </a:ext>
                  </a:extLst>
                </a:hlinkClick>
              </a:rPr>
              <a:t>https://www.sd8.bc.ca</a:t>
            </a:r>
            <a:endParaRPr lang="en-US" sz="2400">
              <a:solidFill>
                <a:srgbClr val="00B050"/>
              </a:solidFill>
              <a:latin typeface="+mj-lt"/>
            </a:endParaRPr>
          </a:p>
          <a:p>
            <a:pPr marL="0" indent="0" algn="ctr">
              <a:buNone/>
            </a:pPr>
            <a:endParaRPr lang="en-US" sz="3200"/>
          </a:p>
        </p:txBody>
      </p:sp>
    </p:spTree>
    <p:extLst>
      <p:ext uri="{BB962C8B-B14F-4D97-AF65-F5344CB8AC3E}">
        <p14:creationId xmlns:p14="http://schemas.microsoft.com/office/powerpoint/2010/main" val="2267139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32A8-9ED9-4415-B89D-6A1CA9402D6F}"/>
              </a:ext>
            </a:extLst>
          </p:cNvPr>
          <p:cNvSpPr>
            <a:spLocks noGrp="1"/>
          </p:cNvSpPr>
          <p:nvPr>
            <p:ph type="title"/>
          </p:nvPr>
        </p:nvSpPr>
        <p:spPr>
          <a:xfrm>
            <a:off x="457200" y="1020422"/>
            <a:ext cx="8229600" cy="1741631"/>
          </a:xfrm>
        </p:spPr>
        <p:txBody>
          <a:bodyPr>
            <a:normAutofit/>
          </a:bodyPr>
          <a:lstStyle/>
          <a:p>
            <a:br>
              <a:rPr lang="en-US"/>
            </a:br>
            <a:br>
              <a:rPr lang="en-US"/>
            </a:br>
            <a:endParaRPr lang="en-US"/>
          </a:p>
        </p:txBody>
      </p:sp>
      <p:sp>
        <p:nvSpPr>
          <p:cNvPr id="4" name="TextBox 3">
            <a:extLst>
              <a:ext uri="{FF2B5EF4-FFF2-40B4-BE49-F238E27FC236}">
                <a16:creationId xmlns:a16="http://schemas.microsoft.com/office/drawing/2014/main" id="{0EB42745-862F-4F15-89A1-7AC01BE7D8F8}"/>
              </a:ext>
            </a:extLst>
          </p:cNvPr>
          <p:cNvSpPr txBox="1"/>
          <p:nvPr/>
        </p:nvSpPr>
        <p:spPr>
          <a:xfrm>
            <a:off x="2141674" y="1682141"/>
            <a:ext cx="6252100" cy="4770537"/>
          </a:xfrm>
          <a:prstGeom prst="rect">
            <a:avLst/>
          </a:prstGeom>
          <a:noFill/>
        </p:spPr>
        <p:txBody>
          <a:bodyPr wrap="square">
            <a:spAutoFit/>
          </a:bodyPr>
          <a:lstStyle/>
          <a:p>
            <a:r>
              <a:rPr lang="en-US" sz="2400">
                <a:solidFill>
                  <a:srgbClr val="245E84"/>
                </a:solidFill>
                <a:latin typeface="+mj-lt"/>
              </a:rPr>
              <a:t>• </a:t>
            </a:r>
            <a:r>
              <a:rPr lang="en-US" sz="2000">
                <a:solidFill>
                  <a:srgbClr val="245E84"/>
                </a:solidFill>
                <a:latin typeface="+mj-lt"/>
              </a:rPr>
              <a:t>Workers Compensation Act </a:t>
            </a:r>
          </a:p>
          <a:p>
            <a:endParaRPr lang="en-US" sz="2000">
              <a:solidFill>
                <a:srgbClr val="245E84"/>
              </a:solidFill>
              <a:latin typeface="+mj-lt"/>
            </a:endParaRPr>
          </a:p>
          <a:p>
            <a:r>
              <a:rPr lang="en-US" sz="2000">
                <a:solidFill>
                  <a:srgbClr val="245E84"/>
                </a:solidFill>
                <a:latin typeface="+mj-lt"/>
              </a:rPr>
              <a:t>• Recognizing respectful workplace</a:t>
            </a:r>
          </a:p>
          <a:p>
            <a:endParaRPr lang="en-US" sz="2000">
              <a:solidFill>
                <a:srgbClr val="245E84"/>
              </a:solidFill>
              <a:latin typeface="+mj-lt"/>
            </a:endParaRPr>
          </a:p>
          <a:p>
            <a:r>
              <a:rPr lang="en-US" sz="2000">
                <a:solidFill>
                  <a:srgbClr val="245E84"/>
                </a:solidFill>
                <a:latin typeface="+mj-lt"/>
              </a:rPr>
              <a:t>• Employer obligations </a:t>
            </a:r>
          </a:p>
          <a:p>
            <a:endParaRPr lang="en-US" sz="2000">
              <a:solidFill>
                <a:srgbClr val="245E84"/>
              </a:solidFill>
              <a:latin typeface="+mj-lt"/>
            </a:endParaRPr>
          </a:p>
          <a:p>
            <a:r>
              <a:rPr lang="en-US" sz="2000">
                <a:solidFill>
                  <a:srgbClr val="245E84"/>
                </a:solidFill>
                <a:latin typeface="+mj-lt"/>
              </a:rPr>
              <a:t>• Worker and supervisor obligations </a:t>
            </a:r>
          </a:p>
          <a:p>
            <a:endParaRPr lang="en-US" sz="2000">
              <a:solidFill>
                <a:srgbClr val="245E84"/>
              </a:solidFill>
              <a:latin typeface="+mj-lt"/>
            </a:endParaRPr>
          </a:p>
          <a:p>
            <a:r>
              <a:rPr lang="en-US" sz="2000">
                <a:solidFill>
                  <a:srgbClr val="245E84"/>
                </a:solidFill>
                <a:latin typeface="+mj-lt"/>
              </a:rPr>
              <a:t>• Reporting procedures </a:t>
            </a:r>
          </a:p>
          <a:p>
            <a:endParaRPr lang="en-US" sz="2000">
              <a:solidFill>
                <a:srgbClr val="245E84"/>
              </a:solidFill>
              <a:latin typeface="+mj-lt"/>
            </a:endParaRPr>
          </a:p>
          <a:p>
            <a:r>
              <a:rPr lang="en-US" sz="2000">
                <a:solidFill>
                  <a:srgbClr val="245E84"/>
                </a:solidFill>
                <a:latin typeface="+mj-lt"/>
              </a:rPr>
              <a:t>• Investigating incidents or complaints </a:t>
            </a:r>
          </a:p>
          <a:p>
            <a:endParaRPr lang="en-US" sz="2000">
              <a:solidFill>
                <a:srgbClr val="245E84"/>
              </a:solidFill>
              <a:latin typeface="+mj-lt"/>
            </a:endParaRPr>
          </a:p>
          <a:p>
            <a:r>
              <a:rPr lang="en-US" sz="2000">
                <a:solidFill>
                  <a:srgbClr val="245E84"/>
                </a:solidFill>
                <a:latin typeface="+mj-lt"/>
              </a:rPr>
              <a:t>• What co-workers can do to create a respectful workplace</a:t>
            </a:r>
          </a:p>
          <a:p>
            <a:endParaRPr lang="en-US" sz="2000">
              <a:solidFill>
                <a:srgbClr val="245E84"/>
              </a:solidFill>
              <a:latin typeface="+mj-lt"/>
            </a:endParaRPr>
          </a:p>
          <a:p>
            <a:r>
              <a:rPr lang="en-US" sz="2000">
                <a:solidFill>
                  <a:srgbClr val="245E84"/>
                </a:solidFill>
                <a:latin typeface="+mj-lt"/>
              </a:rPr>
              <a:t>• Talking to a bully </a:t>
            </a:r>
            <a:endParaRPr lang="en-US" sz="2400">
              <a:solidFill>
                <a:srgbClr val="245E84"/>
              </a:solidFill>
              <a:latin typeface="+mj-lt"/>
            </a:endParaRPr>
          </a:p>
        </p:txBody>
      </p:sp>
      <p:sp>
        <p:nvSpPr>
          <p:cNvPr id="5" name="TextBox 4">
            <a:extLst>
              <a:ext uri="{FF2B5EF4-FFF2-40B4-BE49-F238E27FC236}">
                <a16:creationId xmlns:a16="http://schemas.microsoft.com/office/drawing/2014/main" id="{9626A45F-9D72-4715-A69A-04A818C72DEB}"/>
              </a:ext>
            </a:extLst>
          </p:cNvPr>
          <p:cNvSpPr txBox="1"/>
          <p:nvPr/>
        </p:nvSpPr>
        <p:spPr>
          <a:xfrm>
            <a:off x="457200" y="358702"/>
            <a:ext cx="7342987" cy="1323439"/>
          </a:xfrm>
          <a:prstGeom prst="rect">
            <a:avLst/>
          </a:prstGeom>
          <a:noFill/>
        </p:spPr>
        <p:txBody>
          <a:bodyPr wrap="square" lIns="91440" tIns="45720" rIns="91440" bIns="45720" rtlCol="0" anchor="t">
            <a:spAutoFit/>
          </a:bodyPr>
          <a:lstStyle/>
          <a:p>
            <a:r>
              <a:rPr lang="en-US" sz="4000" b="1">
                <a:solidFill>
                  <a:srgbClr val="245E84"/>
                </a:solidFill>
                <a:latin typeface="+mj-lt"/>
              </a:rPr>
              <a:t>Training Overview- Respectful Workplace</a:t>
            </a:r>
            <a:endParaRPr lang="en-US" sz="4000">
              <a:latin typeface="+mj-lt"/>
            </a:endParaRPr>
          </a:p>
        </p:txBody>
      </p:sp>
    </p:spTree>
    <p:extLst>
      <p:ext uri="{BB962C8B-B14F-4D97-AF65-F5344CB8AC3E}">
        <p14:creationId xmlns:p14="http://schemas.microsoft.com/office/powerpoint/2010/main" val="3735679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F5DD-E4DA-4FFB-B640-732AD9868987}"/>
              </a:ext>
            </a:extLst>
          </p:cNvPr>
          <p:cNvSpPr>
            <a:spLocks noGrp="1"/>
          </p:cNvSpPr>
          <p:nvPr>
            <p:ph type="title"/>
          </p:nvPr>
        </p:nvSpPr>
        <p:spPr>
          <a:xfrm>
            <a:off x="457200" y="384840"/>
            <a:ext cx="6880504" cy="606358"/>
          </a:xfrm>
        </p:spPr>
        <p:txBody>
          <a:bodyPr>
            <a:noAutofit/>
          </a:bodyPr>
          <a:lstStyle/>
          <a:p>
            <a:r>
              <a:rPr lang="en-US" sz="4000">
                <a:latin typeface="+mj-lt"/>
              </a:rPr>
              <a:t>Workers Compensation Act</a:t>
            </a:r>
          </a:p>
        </p:txBody>
      </p:sp>
      <p:sp>
        <p:nvSpPr>
          <p:cNvPr id="3" name="Content Placeholder 2">
            <a:extLst>
              <a:ext uri="{FF2B5EF4-FFF2-40B4-BE49-F238E27FC236}">
                <a16:creationId xmlns:a16="http://schemas.microsoft.com/office/drawing/2014/main" id="{AC4D0E66-7357-4906-BBFB-361BFB1B18BF}"/>
              </a:ext>
            </a:extLst>
          </p:cNvPr>
          <p:cNvSpPr>
            <a:spLocks noGrp="1"/>
          </p:cNvSpPr>
          <p:nvPr>
            <p:ph idx="1"/>
          </p:nvPr>
        </p:nvSpPr>
        <p:spPr>
          <a:xfrm>
            <a:off x="805648" y="1686585"/>
            <a:ext cx="7532703" cy="3916639"/>
          </a:xfrm>
        </p:spPr>
        <p:txBody>
          <a:bodyPr/>
          <a:lstStyle/>
          <a:p>
            <a:pPr>
              <a:buFont typeface="Wingdings" panose="05000000000000000000" pitchFamily="2" charset="2"/>
              <a:buChar char="§"/>
            </a:pPr>
            <a:r>
              <a:rPr lang="en-US">
                <a:latin typeface="+mj-lt"/>
              </a:rPr>
              <a:t>Duties of employers, workers, and supervisors:</a:t>
            </a:r>
          </a:p>
          <a:p>
            <a:pPr lvl="1">
              <a:buFont typeface="Arial" panose="020B0604020202020204" pitchFamily="34" charset="0"/>
              <a:buChar char="•"/>
            </a:pPr>
            <a:r>
              <a:rPr lang="en-US">
                <a:latin typeface="+mj-lt"/>
              </a:rPr>
              <a:t>Ensure or protect health and safety </a:t>
            </a:r>
          </a:p>
          <a:p>
            <a:pPr lvl="1">
              <a:buFont typeface="Arial" panose="020B0604020202020204" pitchFamily="34" charset="0"/>
              <a:buChar char="•"/>
            </a:pPr>
            <a:r>
              <a:rPr lang="en-US">
                <a:latin typeface="+mj-lt"/>
              </a:rPr>
              <a:t>Includes workplace bullying and harassment</a:t>
            </a:r>
          </a:p>
          <a:p>
            <a:pPr marL="0" indent="0">
              <a:buNone/>
            </a:pPr>
            <a:endParaRPr lang="en-US" sz="1400">
              <a:latin typeface="+mj-lt"/>
            </a:endParaRPr>
          </a:p>
          <a:p>
            <a:pPr>
              <a:buFont typeface="Wingdings" panose="05000000000000000000" pitchFamily="2" charset="2"/>
              <a:buChar char="§"/>
            </a:pPr>
            <a:r>
              <a:rPr lang="en-US">
                <a:latin typeface="+mj-lt"/>
              </a:rPr>
              <a:t>Occupational Health and Safety (OHS) policies on workplace bullying and harassment;</a:t>
            </a:r>
          </a:p>
          <a:p>
            <a:pPr marL="0" indent="0">
              <a:buNone/>
            </a:pPr>
            <a:r>
              <a:rPr lang="en-US">
                <a:latin typeface="+mj-lt"/>
              </a:rPr>
              <a:t> </a:t>
            </a:r>
          </a:p>
          <a:p>
            <a:pPr>
              <a:buFont typeface="Wingdings" panose="05000000000000000000" pitchFamily="2" charset="2"/>
              <a:buChar char="§"/>
            </a:pPr>
            <a:r>
              <a:rPr lang="en-US">
                <a:latin typeface="+mj-lt"/>
              </a:rPr>
              <a:t>Training all employees annually;</a:t>
            </a:r>
          </a:p>
        </p:txBody>
      </p:sp>
    </p:spTree>
    <p:extLst>
      <p:ext uri="{BB962C8B-B14F-4D97-AF65-F5344CB8AC3E}">
        <p14:creationId xmlns:p14="http://schemas.microsoft.com/office/powerpoint/2010/main" val="35963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945F-AF0E-4F6F-9816-B09547BFE9AD}"/>
              </a:ext>
            </a:extLst>
          </p:cNvPr>
          <p:cNvSpPr>
            <a:spLocks noGrp="1"/>
          </p:cNvSpPr>
          <p:nvPr>
            <p:ph type="title"/>
          </p:nvPr>
        </p:nvSpPr>
        <p:spPr>
          <a:xfrm>
            <a:off x="417250" y="224301"/>
            <a:ext cx="5426424" cy="1890249"/>
          </a:xfrm>
        </p:spPr>
        <p:txBody>
          <a:bodyPr lIns="91440" tIns="45720" rIns="91440" bIns="45720" anchor="t">
            <a:normAutofit fontScale="90000"/>
          </a:bodyPr>
          <a:lstStyle/>
          <a:p>
            <a:r>
              <a:rPr lang="en-US" sz="4000">
                <a:latin typeface="+mj-lt"/>
              </a:rPr>
              <a:t>Policy Statement</a:t>
            </a:r>
            <a:br>
              <a:rPr lang="en-US" sz="4000">
                <a:latin typeface="+mj-lt"/>
              </a:rPr>
            </a:br>
            <a:r>
              <a:rPr lang="en-US" sz="2200">
                <a:latin typeface="+mj-lt"/>
              </a:rPr>
              <a:t>Policy</a:t>
            </a:r>
            <a:r>
              <a:rPr lang="en-US" sz="2200">
                <a:solidFill>
                  <a:srgbClr val="00B050"/>
                </a:solidFill>
                <a:latin typeface="+mj-lt"/>
              </a:rPr>
              <a:t> 170.2.6 </a:t>
            </a:r>
            <a:r>
              <a:rPr lang="en-US" sz="2200">
                <a:latin typeface="+mj-lt"/>
              </a:rPr>
              <a:t>- Respectful Workplace</a:t>
            </a:r>
            <a:br>
              <a:rPr lang="en-US" sz="3600">
                <a:latin typeface="+mj-lt"/>
              </a:rPr>
            </a:br>
            <a:r>
              <a:rPr lang="en-US" sz="2700">
                <a:latin typeface="+mj-lt"/>
              </a:rPr>
              <a:t>Administration Procedure </a:t>
            </a:r>
            <a:r>
              <a:rPr lang="en-US" sz="2700">
                <a:solidFill>
                  <a:srgbClr val="00B050"/>
                </a:solidFill>
                <a:latin typeface="+mj-lt"/>
              </a:rPr>
              <a:t>4001</a:t>
            </a:r>
            <a:r>
              <a:rPr lang="en-US" sz="2700">
                <a:latin typeface="+mj-lt"/>
              </a:rPr>
              <a:t>: Respectful Workplace Program</a:t>
            </a:r>
            <a:br>
              <a:rPr lang="en-US" sz="2200" b="1">
                <a:effectLst>
                  <a:outerShdw blurRad="38100" dist="38100" dir="2700000" algn="tl">
                    <a:srgbClr val="000000">
                      <a:alpha val="43137"/>
                    </a:srgbClr>
                  </a:outerShdw>
                </a:effectLst>
              </a:rPr>
            </a:br>
            <a:br>
              <a:rPr lang="en-US" sz="3200" b="1"/>
            </a:br>
            <a:endParaRPr lang="en-US"/>
          </a:p>
        </p:txBody>
      </p:sp>
      <p:sp>
        <p:nvSpPr>
          <p:cNvPr id="3" name="Content Placeholder 2">
            <a:extLst>
              <a:ext uri="{FF2B5EF4-FFF2-40B4-BE49-F238E27FC236}">
                <a16:creationId xmlns:a16="http://schemas.microsoft.com/office/drawing/2014/main" id="{D7ABC3E0-33E9-4CA6-8750-217CC82FA4CA}"/>
              </a:ext>
            </a:extLst>
          </p:cNvPr>
          <p:cNvSpPr>
            <a:spLocks noGrp="1"/>
          </p:cNvSpPr>
          <p:nvPr>
            <p:ph idx="1"/>
          </p:nvPr>
        </p:nvSpPr>
        <p:spPr>
          <a:xfrm>
            <a:off x="417250" y="2114550"/>
            <a:ext cx="8229600" cy="4366148"/>
          </a:xfrm>
        </p:spPr>
        <p:txBody>
          <a:bodyPr/>
          <a:lstStyle/>
          <a:p>
            <a:pPr marL="0" indent="0">
              <a:buNone/>
            </a:pPr>
            <a:endParaRPr lang="en-US" sz="1050"/>
          </a:p>
          <a:p>
            <a:pPr marL="0" indent="0">
              <a:buNone/>
            </a:pPr>
            <a:endParaRPr lang="en-US" sz="1050"/>
          </a:p>
          <a:p>
            <a:pPr marL="0" indent="0">
              <a:buNone/>
            </a:pPr>
            <a:endParaRPr lang="en-US" sz="1050"/>
          </a:p>
          <a:p>
            <a:pPr marL="0" indent="0">
              <a:buNone/>
            </a:pPr>
            <a:endParaRPr lang="en-US" sz="1050"/>
          </a:p>
          <a:p>
            <a:pPr marL="0" indent="0">
              <a:buNone/>
            </a:pPr>
            <a:endParaRPr lang="en-US" sz="1050"/>
          </a:p>
          <a:p>
            <a:pPr marL="0" indent="0">
              <a:buNone/>
            </a:pPr>
            <a:endParaRPr lang="en-US" sz="1050"/>
          </a:p>
        </p:txBody>
      </p:sp>
      <p:sp>
        <p:nvSpPr>
          <p:cNvPr id="5" name="Rectangle 4">
            <a:extLst>
              <a:ext uri="{FF2B5EF4-FFF2-40B4-BE49-F238E27FC236}">
                <a16:creationId xmlns:a16="http://schemas.microsoft.com/office/drawing/2014/main" id="{CECE70D9-451C-466D-9117-BFE842CAABB7}"/>
              </a:ext>
            </a:extLst>
          </p:cNvPr>
          <p:cNvSpPr/>
          <p:nvPr/>
        </p:nvSpPr>
        <p:spPr>
          <a:xfrm>
            <a:off x="842663" y="2450527"/>
            <a:ext cx="7378774" cy="3108543"/>
          </a:xfrm>
          <a:prstGeom prst="rect">
            <a:avLst/>
          </a:prstGeom>
        </p:spPr>
        <p:txBody>
          <a:bodyPr wrap="square" lIns="91440" tIns="45720" rIns="91440" bIns="45720" anchor="t">
            <a:spAutoFit/>
          </a:bodyPr>
          <a:lstStyle/>
          <a:p>
            <a:pPr algn="just"/>
            <a:r>
              <a:rPr lang="en-US" sz="2800">
                <a:solidFill>
                  <a:srgbClr val="245E84"/>
                </a:solidFill>
              </a:rPr>
              <a:t>The Board of Education will not tolerate any conduct that could be classified as discrimination, harassment, sexual harassment or bullying, and will make every reasonable effort to ensure that no employee, student, parent, guardian, visitor, consultant, contractor, and volunteer is subjected to such behaviors. </a:t>
            </a:r>
          </a:p>
        </p:txBody>
      </p:sp>
    </p:spTree>
    <p:extLst>
      <p:ext uri="{BB962C8B-B14F-4D97-AF65-F5344CB8AC3E}">
        <p14:creationId xmlns:p14="http://schemas.microsoft.com/office/powerpoint/2010/main" val="1999370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63E5-D592-4E1A-993D-BFBD0E29209C}"/>
              </a:ext>
            </a:extLst>
          </p:cNvPr>
          <p:cNvSpPr>
            <a:spLocks noGrp="1"/>
          </p:cNvSpPr>
          <p:nvPr>
            <p:ph type="title"/>
          </p:nvPr>
        </p:nvSpPr>
        <p:spPr>
          <a:xfrm>
            <a:off x="391753" y="392642"/>
            <a:ext cx="6444053" cy="659521"/>
          </a:xfrm>
        </p:spPr>
        <p:txBody>
          <a:bodyPr>
            <a:noAutofit/>
          </a:bodyPr>
          <a:lstStyle/>
          <a:p>
            <a:r>
              <a:rPr lang="en-US" sz="4000">
                <a:latin typeface="+mj-lt"/>
              </a:rPr>
              <a:t>Definition of Harassment</a:t>
            </a:r>
            <a:endParaRPr lang="en-CA" sz="4000">
              <a:latin typeface="+mj-lt"/>
            </a:endParaRPr>
          </a:p>
        </p:txBody>
      </p:sp>
      <p:sp>
        <p:nvSpPr>
          <p:cNvPr id="3" name="Content Placeholder 2">
            <a:extLst>
              <a:ext uri="{FF2B5EF4-FFF2-40B4-BE49-F238E27FC236}">
                <a16:creationId xmlns:a16="http://schemas.microsoft.com/office/drawing/2014/main" id="{8F13EF28-7017-46B2-93C7-7E6E07E30DA6}"/>
              </a:ext>
            </a:extLst>
          </p:cNvPr>
          <p:cNvSpPr>
            <a:spLocks noGrp="1"/>
          </p:cNvSpPr>
          <p:nvPr>
            <p:ph idx="1"/>
          </p:nvPr>
        </p:nvSpPr>
        <p:spPr>
          <a:xfrm>
            <a:off x="457200" y="1390698"/>
            <a:ext cx="8229600" cy="4397385"/>
          </a:xfrm>
        </p:spPr>
        <p:txBody>
          <a:bodyPr/>
          <a:lstStyle/>
          <a:p>
            <a:pPr marL="509588" indent="-457200">
              <a:buFont typeface="Wingdings" panose="05000000000000000000" pitchFamily="2" charset="2"/>
              <a:buChar char="§"/>
            </a:pPr>
            <a:r>
              <a:rPr lang="en-US" sz="2000" b="1">
                <a:latin typeface="+mj-lt"/>
              </a:rPr>
              <a:t>Harassment</a:t>
            </a:r>
            <a:r>
              <a:rPr lang="en-US" sz="1800">
                <a:latin typeface="+mj-lt"/>
              </a:rPr>
              <a:t>: For the purpose of this Policy, harassment shall be defined as including:</a:t>
            </a:r>
          </a:p>
          <a:p>
            <a:pPr marL="509588" indent="-457200">
              <a:buNone/>
            </a:pPr>
            <a:r>
              <a:rPr lang="en-US" sz="1800">
                <a:latin typeface="+mj-lt"/>
              </a:rPr>
              <a:t> </a:t>
            </a:r>
          </a:p>
          <a:p>
            <a:pPr lvl="1">
              <a:buFont typeface="Arial" panose="020B0604020202020204" pitchFamily="34" charset="0"/>
              <a:buChar char="•"/>
            </a:pPr>
            <a:r>
              <a:rPr lang="en-US" sz="1800">
                <a:latin typeface="+mj-lt"/>
              </a:rPr>
              <a:t>Any improper behavior that is directed at or is offensive to any person and is unwelcome and which the person knows or ought reasonably to know would be unwelcome. </a:t>
            </a:r>
          </a:p>
          <a:p>
            <a:pPr lvl="1">
              <a:buFont typeface="Arial" panose="020B0604020202020204" pitchFamily="34" charset="0"/>
              <a:buChar char="•"/>
            </a:pPr>
            <a:endParaRPr lang="en-US" sz="2000">
              <a:latin typeface="+mj-lt"/>
            </a:endParaRPr>
          </a:p>
          <a:p>
            <a:pPr lvl="1">
              <a:buFont typeface="Arial" panose="020B0604020202020204" pitchFamily="34" charset="0"/>
              <a:buChar char="•"/>
            </a:pPr>
            <a:r>
              <a:rPr lang="en-US" sz="1800">
                <a:latin typeface="+mj-lt"/>
              </a:rPr>
              <a:t>Offensive conduct, comment, materials or displays made on either a one time or continuous basis that demeans, belittles, intimidates, or humiliates another person. </a:t>
            </a:r>
          </a:p>
          <a:p>
            <a:pPr lvl="1">
              <a:buFont typeface="Arial" panose="020B0604020202020204" pitchFamily="34" charset="0"/>
              <a:buChar char="•"/>
            </a:pPr>
            <a:endParaRPr lang="en-US" sz="2000">
              <a:latin typeface="+mj-lt"/>
            </a:endParaRPr>
          </a:p>
          <a:p>
            <a:pPr lvl="1">
              <a:buFont typeface="Arial" panose="020B0604020202020204" pitchFamily="34" charset="0"/>
              <a:buChar char="•"/>
            </a:pPr>
            <a:r>
              <a:rPr lang="en-US" sz="1800">
                <a:latin typeface="+mj-lt"/>
              </a:rPr>
              <a:t>The exercise of power or authority in a manner which serves no legitimate work purpose and which a person ought reasonably to know is inappropriate. </a:t>
            </a:r>
          </a:p>
          <a:p>
            <a:pPr lvl="1">
              <a:buFont typeface="Arial" panose="020B0604020202020204" pitchFamily="34" charset="0"/>
              <a:buChar char="•"/>
            </a:pPr>
            <a:endParaRPr lang="en-US" sz="2000">
              <a:latin typeface="+mj-lt"/>
            </a:endParaRPr>
          </a:p>
          <a:p>
            <a:pPr lvl="1">
              <a:buFont typeface="Arial" panose="020B0604020202020204" pitchFamily="34" charset="0"/>
              <a:buChar char="•"/>
            </a:pPr>
            <a:r>
              <a:rPr lang="en-US" sz="1800">
                <a:latin typeface="+mj-lt"/>
              </a:rPr>
              <a:t>Such misuses of power or authority that could reasonably be interpreted as intimidation, threats, or blackmail.</a:t>
            </a:r>
            <a:endParaRPr lang="en-CA" sz="1800">
              <a:latin typeface="+mj-lt"/>
            </a:endParaRPr>
          </a:p>
        </p:txBody>
      </p:sp>
    </p:spTree>
    <p:extLst>
      <p:ext uri="{BB962C8B-B14F-4D97-AF65-F5344CB8AC3E}">
        <p14:creationId xmlns:p14="http://schemas.microsoft.com/office/powerpoint/2010/main" val="1276336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3B08-E604-4ECF-8BA8-D4BC93EDF13A}"/>
              </a:ext>
            </a:extLst>
          </p:cNvPr>
          <p:cNvSpPr>
            <a:spLocks noGrp="1"/>
          </p:cNvSpPr>
          <p:nvPr>
            <p:ph type="title"/>
          </p:nvPr>
        </p:nvSpPr>
        <p:spPr>
          <a:xfrm>
            <a:off x="359546" y="353786"/>
            <a:ext cx="6023499" cy="744582"/>
          </a:xfrm>
        </p:spPr>
        <p:txBody>
          <a:bodyPr>
            <a:noAutofit/>
          </a:bodyPr>
          <a:lstStyle/>
          <a:p>
            <a:r>
              <a:rPr lang="en-US" sz="4000">
                <a:latin typeface="+mj-lt"/>
              </a:rPr>
              <a:t>Definition of Bullying</a:t>
            </a:r>
            <a:endParaRPr lang="en-CA" sz="4000">
              <a:latin typeface="+mj-lt"/>
            </a:endParaRPr>
          </a:p>
        </p:txBody>
      </p:sp>
      <p:sp>
        <p:nvSpPr>
          <p:cNvPr id="3" name="Content Placeholder 2">
            <a:extLst>
              <a:ext uri="{FF2B5EF4-FFF2-40B4-BE49-F238E27FC236}">
                <a16:creationId xmlns:a16="http://schemas.microsoft.com/office/drawing/2014/main" id="{32087F22-3A54-4ADB-97DA-6A9AEFEF9545}"/>
              </a:ext>
            </a:extLst>
          </p:cNvPr>
          <p:cNvSpPr>
            <a:spLocks noGrp="1"/>
          </p:cNvSpPr>
          <p:nvPr>
            <p:ph idx="1"/>
          </p:nvPr>
        </p:nvSpPr>
        <p:spPr>
          <a:xfrm>
            <a:off x="457200" y="2459095"/>
            <a:ext cx="8229600" cy="1939809"/>
          </a:xfrm>
        </p:spPr>
        <p:txBody>
          <a:bodyPr/>
          <a:lstStyle/>
          <a:p>
            <a:pPr>
              <a:buFont typeface="Wingdings" panose="05000000000000000000" pitchFamily="2" charset="2"/>
              <a:buChar char="§"/>
            </a:pPr>
            <a:r>
              <a:rPr lang="en-US" sz="2000" b="1">
                <a:latin typeface="+mj-lt"/>
              </a:rPr>
              <a:t>Bullying: </a:t>
            </a:r>
          </a:p>
          <a:p>
            <a:pPr marL="457200" lvl="1" indent="0">
              <a:buNone/>
            </a:pPr>
            <a:endParaRPr lang="en-US" sz="1800">
              <a:latin typeface="+mj-lt"/>
            </a:endParaRPr>
          </a:p>
          <a:p>
            <a:pPr marL="457200" lvl="1" indent="0" algn="just">
              <a:buNone/>
            </a:pPr>
            <a:r>
              <a:rPr lang="en-US" sz="1800">
                <a:latin typeface="+mj-lt"/>
              </a:rPr>
              <a:t>Bullying is verbal or physical behavior by one (1) or more people who appear to be more powerful in some way than their victim. Bullying makes the victim feel uncomfortable, embarrassed and/or unsafe and can interfere with the victim’s success at school or work.</a:t>
            </a:r>
            <a:endParaRPr lang="en-CA" sz="1800">
              <a:latin typeface="+mj-lt"/>
            </a:endParaRPr>
          </a:p>
        </p:txBody>
      </p:sp>
    </p:spTree>
    <p:extLst>
      <p:ext uri="{BB962C8B-B14F-4D97-AF65-F5344CB8AC3E}">
        <p14:creationId xmlns:p14="http://schemas.microsoft.com/office/powerpoint/2010/main" val="3713669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292F-DC19-4A9B-B097-8DFE15FB7F5B}"/>
              </a:ext>
            </a:extLst>
          </p:cNvPr>
          <p:cNvSpPr>
            <a:spLocks noGrp="1"/>
          </p:cNvSpPr>
          <p:nvPr>
            <p:ph type="title"/>
          </p:nvPr>
        </p:nvSpPr>
        <p:spPr>
          <a:xfrm>
            <a:off x="333117" y="300616"/>
            <a:ext cx="6680241" cy="702051"/>
          </a:xfrm>
        </p:spPr>
        <p:txBody>
          <a:bodyPr>
            <a:noAutofit/>
          </a:bodyPr>
          <a:lstStyle/>
          <a:p>
            <a:r>
              <a:rPr lang="en-US" sz="4000">
                <a:latin typeface="+mj-lt"/>
              </a:rPr>
              <a:t>Definition of Discrimination</a:t>
            </a:r>
            <a:endParaRPr lang="en-CA" sz="4000">
              <a:latin typeface="+mj-lt"/>
            </a:endParaRPr>
          </a:p>
        </p:txBody>
      </p:sp>
      <p:sp>
        <p:nvSpPr>
          <p:cNvPr id="3" name="Content Placeholder 2">
            <a:extLst>
              <a:ext uri="{FF2B5EF4-FFF2-40B4-BE49-F238E27FC236}">
                <a16:creationId xmlns:a16="http://schemas.microsoft.com/office/drawing/2014/main" id="{4293A7EE-7894-4C51-AB2D-E765EDFAE754}"/>
              </a:ext>
            </a:extLst>
          </p:cNvPr>
          <p:cNvSpPr>
            <a:spLocks noGrp="1"/>
          </p:cNvSpPr>
          <p:nvPr>
            <p:ph idx="1"/>
          </p:nvPr>
        </p:nvSpPr>
        <p:spPr>
          <a:xfrm>
            <a:off x="457200" y="2428437"/>
            <a:ext cx="8229600" cy="3279512"/>
          </a:xfrm>
        </p:spPr>
        <p:txBody>
          <a:bodyPr/>
          <a:lstStyle/>
          <a:p>
            <a:pPr>
              <a:buFont typeface="Wingdings" panose="05000000000000000000" pitchFamily="2" charset="2"/>
              <a:buChar char="§"/>
            </a:pPr>
            <a:r>
              <a:rPr lang="en-US" sz="2000" b="1">
                <a:latin typeface="+mj-lt"/>
              </a:rPr>
              <a:t>Discrimination: </a:t>
            </a:r>
          </a:p>
          <a:p>
            <a:pPr marL="0" indent="0">
              <a:buNone/>
            </a:pPr>
            <a:endParaRPr lang="en-US" sz="1800">
              <a:latin typeface="+mj-lt"/>
            </a:endParaRPr>
          </a:p>
          <a:p>
            <a:pPr marL="0" indent="0" algn="just">
              <a:buNone/>
            </a:pPr>
            <a:r>
              <a:rPr lang="en-US" sz="1800">
                <a:latin typeface="+mj-lt"/>
              </a:rPr>
              <a:t>	Discrimination is an action or a decision that treats a person or a group badly for 	reasons such as their race, age, gender, sexual orientation, or disability, These 	reasons, are also called grounds, are protected under the Canadian Human Rights 	Act.</a:t>
            </a:r>
            <a:endParaRPr lang="en-CA" sz="1600">
              <a:latin typeface="+mj-lt"/>
            </a:endParaRPr>
          </a:p>
        </p:txBody>
      </p:sp>
    </p:spTree>
    <p:extLst>
      <p:ext uri="{BB962C8B-B14F-4D97-AF65-F5344CB8AC3E}">
        <p14:creationId xmlns:p14="http://schemas.microsoft.com/office/powerpoint/2010/main" val="827529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DAF68-3B59-4107-8A6F-B03EE9FA13CF}"/>
              </a:ext>
            </a:extLst>
          </p:cNvPr>
          <p:cNvSpPr>
            <a:spLocks noGrp="1"/>
          </p:cNvSpPr>
          <p:nvPr>
            <p:ph type="title"/>
          </p:nvPr>
        </p:nvSpPr>
        <p:spPr>
          <a:xfrm>
            <a:off x="345712" y="293231"/>
            <a:ext cx="7226939" cy="670154"/>
          </a:xfrm>
        </p:spPr>
        <p:txBody>
          <a:bodyPr>
            <a:noAutofit/>
          </a:bodyPr>
          <a:lstStyle/>
          <a:p>
            <a:r>
              <a:rPr lang="en-US" sz="4000">
                <a:latin typeface="+mj-lt"/>
              </a:rPr>
              <a:t>Definition of Sexual Harassment</a:t>
            </a:r>
            <a:endParaRPr lang="en-CA" sz="4000">
              <a:latin typeface="+mj-lt"/>
            </a:endParaRPr>
          </a:p>
        </p:txBody>
      </p:sp>
      <p:sp>
        <p:nvSpPr>
          <p:cNvPr id="3" name="Content Placeholder 2">
            <a:extLst>
              <a:ext uri="{FF2B5EF4-FFF2-40B4-BE49-F238E27FC236}">
                <a16:creationId xmlns:a16="http://schemas.microsoft.com/office/drawing/2014/main" id="{13B85C63-F8ED-4BA7-9DCD-DEBBB975699C}"/>
              </a:ext>
            </a:extLst>
          </p:cNvPr>
          <p:cNvSpPr>
            <a:spLocks noGrp="1"/>
          </p:cNvSpPr>
          <p:nvPr>
            <p:ph idx="1"/>
          </p:nvPr>
        </p:nvSpPr>
        <p:spPr>
          <a:xfrm>
            <a:off x="457200" y="1391833"/>
            <a:ext cx="8229600" cy="3062280"/>
          </a:xfrm>
        </p:spPr>
        <p:txBody>
          <a:bodyPr/>
          <a:lstStyle/>
          <a:p>
            <a:pPr>
              <a:buFont typeface="Wingdings" panose="05000000000000000000" pitchFamily="2" charset="2"/>
              <a:buChar char="§"/>
            </a:pPr>
            <a:r>
              <a:rPr lang="en-US" sz="1800" b="1">
                <a:latin typeface="+mj-lt"/>
              </a:rPr>
              <a:t>Sexual Harassment: </a:t>
            </a:r>
          </a:p>
          <a:p>
            <a:pPr lvl="1"/>
            <a:endParaRPr lang="en-US" sz="1600">
              <a:latin typeface="+mj-lt"/>
            </a:endParaRPr>
          </a:p>
          <a:p>
            <a:pPr lvl="1" algn="just">
              <a:buFont typeface="Arial" panose="020B0604020202020204" pitchFamily="34" charset="0"/>
              <a:buChar char="•"/>
            </a:pPr>
            <a:r>
              <a:rPr lang="en-US" sz="1600">
                <a:latin typeface="+mj-lt"/>
              </a:rPr>
              <a:t>Any comment, look, suggestion, physical contact or real or implied action of a sexual nature which creates an uncomfortable working environment for the recipient, made by a person who knows or ought reasonably to know such behavior is unwelcome. </a:t>
            </a:r>
          </a:p>
          <a:p>
            <a:pPr lvl="1" algn="just">
              <a:buFont typeface="Arial" panose="020B0604020202020204" pitchFamily="34" charset="0"/>
              <a:buChar char="•"/>
            </a:pPr>
            <a:endParaRPr lang="en-US" sz="1600">
              <a:latin typeface="+mj-lt"/>
            </a:endParaRPr>
          </a:p>
          <a:p>
            <a:pPr lvl="1" algn="just">
              <a:buFont typeface="Arial" panose="020B0604020202020204" pitchFamily="34" charset="0"/>
              <a:buChar char="•"/>
            </a:pPr>
            <a:endParaRPr lang="en-US" sz="800">
              <a:latin typeface="+mj-lt"/>
            </a:endParaRPr>
          </a:p>
          <a:p>
            <a:pPr lvl="1" algn="just">
              <a:buFont typeface="Arial" panose="020B0604020202020204" pitchFamily="34" charset="0"/>
              <a:buChar char="•"/>
            </a:pPr>
            <a:r>
              <a:rPr lang="en-US" sz="1600">
                <a:latin typeface="+mj-lt"/>
              </a:rPr>
              <a:t>Any circulation or display of written or visual material of a sexual nature that has the effect of creating an uncomfortable learning or working environment.</a:t>
            </a:r>
          </a:p>
          <a:p>
            <a:pPr lvl="1" algn="just">
              <a:buFont typeface="Arial" panose="020B0604020202020204" pitchFamily="34" charset="0"/>
              <a:buChar char="•"/>
            </a:pPr>
            <a:endParaRPr lang="en-US" sz="1600">
              <a:latin typeface="+mj-lt"/>
            </a:endParaRPr>
          </a:p>
          <a:p>
            <a:pPr lvl="1" algn="just">
              <a:buFont typeface="Arial" panose="020B0604020202020204" pitchFamily="34" charset="0"/>
              <a:buChar char="•"/>
            </a:pPr>
            <a:endParaRPr lang="en-US" sz="800">
              <a:latin typeface="+mj-lt"/>
            </a:endParaRPr>
          </a:p>
          <a:p>
            <a:pPr lvl="1" algn="just">
              <a:buFont typeface="Arial" panose="020B0604020202020204" pitchFamily="34" charset="0"/>
              <a:buChar char="•"/>
            </a:pPr>
            <a:r>
              <a:rPr lang="en-US" sz="1600">
                <a:latin typeface="+mj-lt"/>
              </a:rPr>
              <a:t>An implied promise of reward for complying with a request of a sexual nature. </a:t>
            </a:r>
          </a:p>
          <a:p>
            <a:pPr lvl="1" algn="just">
              <a:buFont typeface="Arial" panose="020B0604020202020204" pitchFamily="34" charset="0"/>
              <a:buChar char="•"/>
            </a:pPr>
            <a:endParaRPr lang="en-US" sz="1600">
              <a:latin typeface="+mj-lt"/>
            </a:endParaRPr>
          </a:p>
          <a:p>
            <a:pPr lvl="1" algn="just">
              <a:buFont typeface="Arial" panose="020B0604020202020204" pitchFamily="34" charset="0"/>
              <a:buChar char="•"/>
            </a:pPr>
            <a:endParaRPr lang="en-US" sz="800">
              <a:latin typeface="+mj-lt"/>
            </a:endParaRPr>
          </a:p>
          <a:p>
            <a:pPr lvl="1" algn="just">
              <a:buFont typeface="Arial" panose="020B0604020202020204" pitchFamily="34" charset="0"/>
              <a:buChar char="•"/>
            </a:pPr>
            <a:r>
              <a:rPr lang="en-US" sz="1600">
                <a:latin typeface="+mj-lt"/>
              </a:rPr>
              <a:t>A sexual advance made by a person that includes or implies a threat or an expressed or implied denial of an opportunity which would otherwise be granted or available and may include reprisal or a threat of reprisal made after a sexual advance is rejected.</a:t>
            </a:r>
            <a:endParaRPr lang="en-CA" sz="1600">
              <a:latin typeface="+mj-lt"/>
            </a:endParaRPr>
          </a:p>
        </p:txBody>
      </p:sp>
    </p:spTree>
    <p:extLst>
      <p:ext uri="{BB962C8B-B14F-4D97-AF65-F5344CB8AC3E}">
        <p14:creationId xmlns:p14="http://schemas.microsoft.com/office/powerpoint/2010/main" val="1471704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0956-A79F-496E-A56E-02BC5CDA5D21}"/>
              </a:ext>
            </a:extLst>
          </p:cNvPr>
          <p:cNvSpPr>
            <a:spLocks noGrp="1"/>
          </p:cNvSpPr>
          <p:nvPr>
            <p:ph type="title"/>
          </p:nvPr>
        </p:nvSpPr>
        <p:spPr>
          <a:xfrm>
            <a:off x="344061" y="262105"/>
            <a:ext cx="6598277" cy="1086644"/>
          </a:xfrm>
        </p:spPr>
        <p:txBody>
          <a:bodyPr>
            <a:noAutofit/>
          </a:bodyPr>
          <a:lstStyle/>
          <a:p>
            <a:r>
              <a:rPr lang="en-US" sz="4000">
                <a:latin typeface="+mj-lt"/>
              </a:rPr>
              <a:t>Examples of Discrimination, Harassment and Bullying</a:t>
            </a:r>
            <a:endParaRPr lang="en-CA" sz="4000">
              <a:latin typeface="+mj-lt"/>
            </a:endParaRPr>
          </a:p>
        </p:txBody>
      </p:sp>
      <p:sp>
        <p:nvSpPr>
          <p:cNvPr id="3" name="Content Placeholder 2">
            <a:extLst>
              <a:ext uri="{FF2B5EF4-FFF2-40B4-BE49-F238E27FC236}">
                <a16:creationId xmlns:a16="http://schemas.microsoft.com/office/drawing/2014/main" id="{03999B72-A00C-4A7A-82BE-A6E6B05BC85F}"/>
              </a:ext>
            </a:extLst>
          </p:cNvPr>
          <p:cNvSpPr>
            <a:spLocks noGrp="1"/>
          </p:cNvSpPr>
          <p:nvPr>
            <p:ph idx="1"/>
          </p:nvPr>
        </p:nvSpPr>
        <p:spPr>
          <a:xfrm>
            <a:off x="457200" y="1885474"/>
            <a:ext cx="8229600" cy="3859618"/>
          </a:xfrm>
        </p:spPr>
        <p:txBody>
          <a:bodyPr/>
          <a:lstStyle/>
          <a:p>
            <a:pPr algn="just">
              <a:buFont typeface="Wingdings" panose="05000000000000000000" pitchFamily="2" charset="2"/>
              <a:buChar char="§"/>
            </a:pPr>
            <a:r>
              <a:rPr lang="en-US" sz="1600">
                <a:latin typeface="+mj-lt"/>
              </a:rPr>
              <a:t>Specific examples of harassment, sexual harassment, bullying: Sexual or personal harassment may include, but is not limited to behaviors, whether intentional or unintentional, which are perceived by the recipient as unwelcome. Examples of such behaviors include, but are not limited to:</a:t>
            </a:r>
          </a:p>
          <a:p>
            <a:pPr algn="just"/>
            <a:endParaRPr lang="en-US" sz="1600">
              <a:latin typeface="+mj-lt"/>
            </a:endParaRPr>
          </a:p>
          <a:p>
            <a:pPr lvl="1" algn="just">
              <a:buFont typeface="Arial" panose="020B0604020202020204" pitchFamily="34" charset="0"/>
              <a:buChar char="•"/>
            </a:pPr>
            <a:r>
              <a:rPr lang="en-US" sz="1600">
                <a:latin typeface="+mj-lt"/>
              </a:rPr>
              <a:t>Remarks or correspondence with sexual overtones </a:t>
            </a:r>
          </a:p>
          <a:p>
            <a:pPr marL="457200" lvl="1" indent="0" algn="just">
              <a:buNone/>
            </a:pPr>
            <a:endParaRPr lang="en-US" sz="600">
              <a:latin typeface="+mj-lt"/>
            </a:endParaRPr>
          </a:p>
          <a:p>
            <a:pPr lvl="1" algn="just">
              <a:buFont typeface="Arial" panose="020B0604020202020204" pitchFamily="34" charset="0"/>
              <a:buChar char="•"/>
            </a:pPr>
            <a:r>
              <a:rPr lang="en-US" sz="1600">
                <a:latin typeface="+mj-lt"/>
              </a:rPr>
              <a:t>Jokes that cause awkwardness or embarrassment</a:t>
            </a:r>
          </a:p>
          <a:p>
            <a:pPr lvl="1" algn="just">
              <a:buFont typeface="Arial" panose="020B0604020202020204" pitchFamily="34" charset="0"/>
              <a:buChar char="•"/>
            </a:pPr>
            <a:endParaRPr lang="en-US" sz="600">
              <a:latin typeface="+mj-lt"/>
            </a:endParaRPr>
          </a:p>
          <a:p>
            <a:pPr lvl="1" algn="just">
              <a:buFont typeface="Arial" panose="020B0604020202020204" pitchFamily="34" charset="0"/>
              <a:buChar char="•"/>
            </a:pPr>
            <a:r>
              <a:rPr lang="en-US" sz="1600">
                <a:latin typeface="+mj-lt"/>
              </a:rPr>
              <a:t>Innuendoes, taunting or intimidation, based on one’s real or perceived identity </a:t>
            </a:r>
          </a:p>
          <a:p>
            <a:pPr lvl="1" algn="just">
              <a:buFont typeface="Arial" panose="020B0604020202020204" pitchFamily="34" charset="0"/>
              <a:buChar char="•"/>
            </a:pPr>
            <a:endParaRPr lang="en-US" sz="600">
              <a:latin typeface="+mj-lt"/>
            </a:endParaRPr>
          </a:p>
          <a:p>
            <a:pPr lvl="1" algn="just">
              <a:buFont typeface="Arial" panose="020B0604020202020204" pitchFamily="34" charset="0"/>
              <a:buChar char="•"/>
            </a:pPr>
            <a:r>
              <a:rPr lang="en-US" sz="1600">
                <a:latin typeface="+mj-lt"/>
              </a:rPr>
              <a:t>Gender-based, gender identity or sexual orientation-based remarks of a derogatory or sexual nature, or general insulting remarks </a:t>
            </a:r>
          </a:p>
          <a:p>
            <a:pPr lvl="1" algn="just">
              <a:buFont typeface="Arial" panose="020B0604020202020204" pitchFamily="34" charset="0"/>
              <a:buChar char="•"/>
            </a:pPr>
            <a:endParaRPr lang="en-US" sz="600">
              <a:latin typeface="+mj-lt"/>
            </a:endParaRPr>
          </a:p>
          <a:p>
            <a:pPr lvl="1" algn="just">
              <a:buFont typeface="Arial" panose="020B0604020202020204" pitchFamily="34" charset="0"/>
              <a:buChar char="•"/>
            </a:pPr>
            <a:r>
              <a:rPr lang="en-US" sz="1600">
                <a:latin typeface="+mj-lt"/>
              </a:rPr>
              <a:t>Proposal of the intimacy of a sexual nature</a:t>
            </a:r>
          </a:p>
          <a:p>
            <a:pPr lvl="1" algn="just">
              <a:buFont typeface="Arial" panose="020B0604020202020204" pitchFamily="34" charset="0"/>
              <a:buChar char="•"/>
            </a:pPr>
            <a:endParaRPr lang="en-US" sz="600">
              <a:latin typeface="+mj-lt"/>
            </a:endParaRPr>
          </a:p>
          <a:p>
            <a:pPr lvl="1" algn="just">
              <a:buFont typeface="Arial" panose="020B0604020202020204" pitchFamily="34" charset="0"/>
              <a:buChar char="•"/>
            </a:pPr>
            <a:r>
              <a:rPr lang="en-US" sz="1600">
                <a:latin typeface="+mj-lt"/>
              </a:rPr>
              <a:t>Repeated unwelcome invitations, request for dates or sexual favors </a:t>
            </a:r>
          </a:p>
          <a:p>
            <a:pPr lvl="1" algn="just">
              <a:buFont typeface="Arial" panose="020B0604020202020204" pitchFamily="34" charset="0"/>
              <a:buChar char="•"/>
            </a:pPr>
            <a:endParaRPr lang="en-US" sz="600">
              <a:latin typeface="+mj-lt"/>
            </a:endParaRPr>
          </a:p>
          <a:p>
            <a:pPr lvl="1" algn="just">
              <a:buFont typeface="Arial" panose="020B0604020202020204" pitchFamily="34" charset="0"/>
              <a:buChar char="•"/>
            </a:pPr>
            <a:r>
              <a:rPr lang="en-US" sz="1600">
                <a:latin typeface="+mj-lt"/>
              </a:rPr>
              <a:t>Leering, patting, pinching, touching, hugging, brushing against </a:t>
            </a:r>
          </a:p>
        </p:txBody>
      </p:sp>
    </p:spTree>
    <p:extLst>
      <p:ext uri="{BB962C8B-B14F-4D97-AF65-F5344CB8AC3E}">
        <p14:creationId xmlns:p14="http://schemas.microsoft.com/office/powerpoint/2010/main" val="427644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A63481-B229-1211-E002-86D66B0C94DC}"/>
              </a:ext>
            </a:extLst>
          </p:cNvPr>
          <p:cNvSpPr txBox="1"/>
          <p:nvPr/>
        </p:nvSpPr>
        <p:spPr>
          <a:xfrm>
            <a:off x="648070" y="1536174"/>
            <a:ext cx="7847860" cy="3785652"/>
          </a:xfrm>
          <a:prstGeom prst="rect">
            <a:avLst/>
          </a:prstGeom>
          <a:noFill/>
        </p:spPr>
        <p:txBody>
          <a:bodyPr wrap="square">
            <a:spAutoFit/>
          </a:bodyPr>
          <a:lstStyle/>
          <a:p>
            <a:r>
              <a:rPr lang="en-CA" sz="4000">
                <a:solidFill>
                  <a:srgbClr val="245E84"/>
                </a:solidFill>
                <a:effectLst/>
                <a:latin typeface="+mn-lt"/>
                <a:ea typeface="Calibri" panose="020F0502020204030204" pitchFamily="34" charset="0"/>
              </a:rPr>
              <a:t>We acknowledge, respect and honour the First Nations in whose traditional territories the</a:t>
            </a:r>
            <a:r>
              <a:rPr lang="en-US" sz="4000">
                <a:solidFill>
                  <a:srgbClr val="245E84"/>
                </a:solidFill>
                <a:effectLst/>
                <a:latin typeface="+mn-lt"/>
                <a:ea typeface="Calibri" panose="020F0502020204030204" pitchFamily="34" charset="0"/>
              </a:rPr>
              <a:t> </a:t>
            </a:r>
            <a:r>
              <a:rPr lang="en-US" sz="4000">
                <a:solidFill>
                  <a:srgbClr val="245E84"/>
                </a:solidFill>
                <a:latin typeface="+mn-lt"/>
                <a:ea typeface="Calibri" panose="020F0502020204030204" pitchFamily="34" charset="0"/>
              </a:rPr>
              <a:t> </a:t>
            </a:r>
            <a:r>
              <a:rPr lang="en-CA" sz="4000">
                <a:solidFill>
                  <a:srgbClr val="245E84"/>
                </a:solidFill>
                <a:effectLst/>
                <a:latin typeface="+mn-lt"/>
                <a:ea typeface="Calibri" panose="020F0502020204030204" pitchFamily="34" charset="0"/>
              </a:rPr>
              <a:t>Kootenay Lake School District operates and all Indigenous people residing within the boundaries of School District 8.</a:t>
            </a:r>
            <a:r>
              <a:rPr lang="en-US" sz="4000">
                <a:solidFill>
                  <a:srgbClr val="245E84"/>
                </a:solidFill>
                <a:effectLst/>
                <a:latin typeface="+mn-lt"/>
                <a:ea typeface="Calibri" panose="020F0502020204030204" pitchFamily="34" charset="0"/>
              </a:rPr>
              <a:t> </a:t>
            </a:r>
            <a:endParaRPr lang="en-US" sz="4000"/>
          </a:p>
        </p:txBody>
      </p:sp>
    </p:spTree>
    <p:extLst>
      <p:ext uri="{BB962C8B-B14F-4D97-AF65-F5344CB8AC3E}">
        <p14:creationId xmlns:p14="http://schemas.microsoft.com/office/powerpoint/2010/main" val="319848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A885-4701-4CBE-9F49-C1BE4CC3367B}"/>
              </a:ext>
            </a:extLst>
          </p:cNvPr>
          <p:cNvSpPr>
            <a:spLocks noGrp="1"/>
          </p:cNvSpPr>
          <p:nvPr>
            <p:ph type="title"/>
          </p:nvPr>
        </p:nvSpPr>
        <p:spPr>
          <a:xfrm>
            <a:off x="408734" y="283300"/>
            <a:ext cx="8006318" cy="1086644"/>
          </a:xfrm>
        </p:spPr>
        <p:txBody>
          <a:bodyPr>
            <a:noAutofit/>
          </a:bodyPr>
          <a:lstStyle/>
          <a:p>
            <a:r>
              <a:rPr lang="en-US" sz="4000">
                <a:latin typeface="+mj-lt"/>
              </a:rPr>
              <a:t>Continuation of examples of </a:t>
            </a:r>
            <a:br>
              <a:rPr lang="en-US" sz="4000">
                <a:latin typeface="+mj-lt"/>
              </a:rPr>
            </a:br>
            <a:r>
              <a:rPr lang="en-US" sz="4000">
                <a:latin typeface="+mj-lt"/>
              </a:rPr>
              <a:t>harassment, sexual harassment &amp; bullying</a:t>
            </a:r>
            <a:endParaRPr lang="en-CA" sz="4000">
              <a:latin typeface="+mj-lt"/>
            </a:endParaRPr>
          </a:p>
        </p:txBody>
      </p:sp>
      <p:sp>
        <p:nvSpPr>
          <p:cNvPr id="3" name="Content Placeholder 2">
            <a:extLst>
              <a:ext uri="{FF2B5EF4-FFF2-40B4-BE49-F238E27FC236}">
                <a16:creationId xmlns:a16="http://schemas.microsoft.com/office/drawing/2014/main" id="{C8E4D411-4C3D-43A6-9DC4-3AD1C38E3F52}"/>
              </a:ext>
            </a:extLst>
          </p:cNvPr>
          <p:cNvSpPr>
            <a:spLocks noGrp="1"/>
          </p:cNvSpPr>
          <p:nvPr>
            <p:ph idx="1"/>
          </p:nvPr>
        </p:nvSpPr>
        <p:spPr>
          <a:xfrm>
            <a:off x="581487" y="2647713"/>
            <a:ext cx="8229600" cy="2817627"/>
          </a:xfrm>
        </p:spPr>
        <p:txBody>
          <a:bodyPr/>
          <a:lstStyle/>
          <a:p>
            <a:pPr lvl="1">
              <a:buFont typeface="Arial" panose="020B0604020202020204" pitchFamily="34" charset="0"/>
              <a:buChar char="•"/>
            </a:pPr>
            <a:r>
              <a:rPr lang="en-US" sz="1600">
                <a:latin typeface="+mj-lt"/>
              </a:rPr>
              <a:t>Displays of materials, pictures, cartoons or sayings of a derogatory, sexist, homophobic transphobic, racist, pornographic or otherwise demeaning nature </a:t>
            </a:r>
          </a:p>
          <a:p>
            <a:pPr lvl="1">
              <a:buFont typeface="Arial" panose="020B0604020202020204" pitchFamily="34" charset="0"/>
              <a:buChar char="•"/>
            </a:pPr>
            <a:endParaRPr lang="en-US" sz="800">
              <a:latin typeface="+mj-lt"/>
            </a:endParaRPr>
          </a:p>
          <a:p>
            <a:pPr lvl="1">
              <a:buFont typeface="Arial" panose="020B0604020202020204" pitchFamily="34" charset="0"/>
              <a:buChar char="•"/>
            </a:pPr>
            <a:r>
              <a:rPr lang="en-US" sz="1600">
                <a:latin typeface="+mj-lt"/>
              </a:rPr>
              <a:t>Calling someone names </a:t>
            </a:r>
          </a:p>
          <a:p>
            <a:pPr lvl="1">
              <a:buFont typeface="Arial" panose="020B0604020202020204" pitchFamily="34" charset="0"/>
              <a:buChar char="•"/>
            </a:pPr>
            <a:endParaRPr lang="en-US" sz="800">
              <a:latin typeface="+mj-lt"/>
            </a:endParaRPr>
          </a:p>
          <a:p>
            <a:pPr lvl="1">
              <a:buFont typeface="Arial" panose="020B0604020202020204" pitchFamily="34" charset="0"/>
              <a:buChar char="•"/>
            </a:pPr>
            <a:r>
              <a:rPr lang="en-US" sz="1600">
                <a:latin typeface="+mj-lt"/>
              </a:rPr>
              <a:t>Spreading rumors </a:t>
            </a:r>
          </a:p>
          <a:p>
            <a:pPr lvl="1">
              <a:buFont typeface="Arial" panose="020B0604020202020204" pitchFamily="34" charset="0"/>
              <a:buChar char="•"/>
            </a:pPr>
            <a:endParaRPr lang="en-US" sz="800">
              <a:latin typeface="+mj-lt"/>
            </a:endParaRPr>
          </a:p>
          <a:p>
            <a:pPr lvl="1">
              <a:buFont typeface="Arial" panose="020B0604020202020204" pitchFamily="34" charset="0"/>
              <a:buChar char="•"/>
            </a:pPr>
            <a:r>
              <a:rPr lang="en-US" sz="1600">
                <a:latin typeface="+mj-lt"/>
              </a:rPr>
              <a:t>Stealing or extorting someone’s lunch or other property </a:t>
            </a:r>
          </a:p>
          <a:p>
            <a:pPr lvl="1">
              <a:buFont typeface="Arial" panose="020B0604020202020204" pitchFamily="34" charset="0"/>
              <a:buChar char="•"/>
            </a:pPr>
            <a:endParaRPr lang="en-US" sz="800">
              <a:latin typeface="+mj-lt"/>
            </a:endParaRPr>
          </a:p>
          <a:p>
            <a:pPr lvl="1">
              <a:buFont typeface="Arial" panose="020B0604020202020204" pitchFamily="34" charset="0"/>
              <a:buChar char="•"/>
            </a:pPr>
            <a:r>
              <a:rPr lang="en-US" sz="1600">
                <a:latin typeface="+mj-lt"/>
              </a:rPr>
              <a:t>Vandalizing District and/or personal belongings </a:t>
            </a:r>
          </a:p>
          <a:p>
            <a:pPr lvl="1">
              <a:buFont typeface="Arial" panose="020B0604020202020204" pitchFamily="34" charset="0"/>
              <a:buChar char="•"/>
            </a:pPr>
            <a:endParaRPr lang="en-US" sz="800">
              <a:latin typeface="+mj-lt"/>
            </a:endParaRPr>
          </a:p>
          <a:p>
            <a:pPr lvl="1">
              <a:buFont typeface="Arial" panose="020B0604020202020204" pitchFamily="34" charset="0"/>
              <a:buChar char="•"/>
            </a:pPr>
            <a:r>
              <a:rPr lang="en-US" sz="1600">
                <a:latin typeface="+mj-lt"/>
              </a:rPr>
              <a:t>Exclusion from groups </a:t>
            </a:r>
          </a:p>
          <a:p>
            <a:pPr lvl="1">
              <a:buFont typeface="Arial" panose="020B0604020202020204" pitchFamily="34" charset="0"/>
              <a:buChar char="•"/>
            </a:pPr>
            <a:endParaRPr lang="en-US" sz="800">
              <a:latin typeface="+mj-lt"/>
            </a:endParaRPr>
          </a:p>
          <a:p>
            <a:pPr lvl="1">
              <a:buFont typeface="Arial" panose="020B0604020202020204" pitchFamily="34" charset="0"/>
              <a:buChar char="•"/>
            </a:pPr>
            <a:r>
              <a:rPr lang="en-US" sz="1600">
                <a:latin typeface="+mj-lt"/>
              </a:rPr>
              <a:t>Unfair treatment, comments or bias against someone or a group of people based on their race</a:t>
            </a:r>
            <a:endParaRPr lang="en-CA" sz="1600">
              <a:latin typeface="+mj-lt"/>
            </a:endParaRPr>
          </a:p>
          <a:p>
            <a:endParaRPr lang="en-CA"/>
          </a:p>
        </p:txBody>
      </p:sp>
    </p:spTree>
    <p:extLst>
      <p:ext uri="{BB962C8B-B14F-4D97-AF65-F5344CB8AC3E}">
        <p14:creationId xmlns:p14="http://schemas.microsoft.com/office/powerpoint/2010/main" val="104410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8139-76E2-42D9-8F42-4BAA525271CC}"/>
              </a:ext>
            </a:extLst>
          </p:cNvPr>
          <p:cNvSpPr>
            <a:spLocks noGrp="1"/>
          </p:cNvSpPr>
          <p:nvPr>
            <p:ph type="title"/>
          </p:nvPr>
        </p:nvSpPr>
        <p:spPr>
          <a:xfrm>
            <a:off x="60036" y="93629"/>
            <a:ext cx="7336465" cy="595423"/>
          </a:xfrm>
        </p:spPr>
        <p:txBody>
          <a:bodyPr>
            <a:noAutofit/>
          </a:bodyPr>
          <a:lstStyle/>
          <a:p>
            <a:r>
              <a:rPr lang="en-US">
                <a:effectLst>
                  <a:outerShdw blurRad="38100" dist="38100" dir="2700000" algn="tl">
                    <a:srgbClr val="000000">
                      <a:alpha val="43137"/>
                    </a:srgbClr>
                  </a:outerShdw>
                </a:effectLst>
                <a:latin typeface="+mj-lt"/>
              </a:rPr>
              <a:t>What is not discrimination or Harassment </a:t>
            </a:r>
          </a:p>
        </p:txBody>
      </p:sp>
      <p:sp>
        <p:nvSpPr>
          <p:cNvPr id="3" name="Content Placeholder 2">
            <a:extLst>
              <a:ext uri="{FF2B5EF4-FFF2-40B4-BE49-F238E27FC236}">
                <a16:creationId xmlns:a16="http://schemas.microsoft.com/office/drawing/2014/main" id="{54D52A44-23D7-4852-9036-A2B5F6D505A2}"/>
              </a:ext>
            </a:extLst>
          </p:cNvPr>
          <p:cNvSpPr>
            <a:spLocks noGrp="1"/>
          </p:cNvSpPr>
          <p:nvPr>
            <p:ph idx="1"/>
          </p:nvPr>
        </p:nvSpPr>
        <p:spPr>
          <a:xfrm>
            <a:off x="457200" y="1034473"/>
            <a:ext cx="8229600" cy="5504872"/>
          </a:xfrm>
        </p:spPr>
        <p:txBody>
          <a:bodyPr/>
          <a:lstStyle/>
          <a:p>
            <a:r>
              <a:rPr lang="en-US" sz="1600">
                <a:latin typeface="+mj-lt"/>
              </a:rPr>
              <a:t>Expressing differences of opinion</a:t>
            </a:r>
          </a:p>
          <a:p>
            <a:endParaRPr lang="en-US" sz="1600">
              <a:latin typeface="+mj-lt"/>
            </a:endParaRPr>
          </a:p>
          <a:p>
            <a:r>
              <a:rPr lang="en-US" sz="1600">
                <a:latin typeface="+mj-lt"/>
              </a:rPr>
              <a:t>Offering constructive feedback</a:t>
            </a:r>
          </a:p>
          <a:p>
            <a:endParaRPr lang="en-US" sz="1600">
              <a:latin typeface="+mj-lt"/>
            </a:endParaRPr>
          </a:p>
          <a:p>
            <a:r>
              <a:rPr lang="en-US" sz="1600">
                <a:latin typeface="+mj-lt"/>
              </a:rPr>
              <a:t>Making a legitimate complaint about another worker’s conduct</a:t>
            </a:r>
          </a:p>
          <a:p>
            <a:endParaRPr lang="en-US" sz="1600">
              <a:latin typeface="+mj-lt"/>
            </a:endParaRPr>
          </a:p>
          <a:p>
            <a:r>
              <a:rPr lang="en-US" sz="1600">
                <a:latin typeface="+mj-lt"/>
              </a:rPr>
              <a:t>Reasonable management action, including decisions about:</a:t>
            </a:r>
          </a:p>
          <a:p>
            <a:pPr lvl="1"/>
            <a:r>
              <a:rPr lang="en-US" sz="1200">
                <a:latin typeface="+mj-lt"/>
              </a:rPr>
              <a:t>Job duties and work to be performed</a:t>
            </a:r>
          </a:p>
          <a:p>
            <a:pPr lvl="1"/>
            <a:r>
              <a:rPr lang="en-US" sz="1200">
                <a:latin typeface="+mj-lt"/>
              </a:rPr>
              <a:t>Workloads and deadlines</a:t>
            </a:r>
          </a:p>
          <a:p>
            <a:pPr lvl="1"/>
            <a:r>
              <a:rPr lang="en-US" sz="1200">
                <a:latin typeface="+mj-lt"/>
              </a:rPr>
              <a:t>Layoffs, transfers, promotions, and reorganizations</a:t>
            </a:r>
          </a:p>
          <a:p>
            <a:pPr lvl="1"/>
            <a:r>
              <a:rPr lang="en-US" sz="1200">
                <a:latin typeface="+mj-lt"/>
              </a:rPr>
              <a:t>Work instruction, supervision, or feedback</a:t>
            </a:r>
          </a:p>
          <a:p>
            <a:pPr lvl="1"/>
            <a:r>
              <a:rPr lang="en-US" sz="1200">
                <a:latin typeface="+mj-lt"/>
              </a:rPr>
              <a:t>Work evaluation</a:t>
            </a:r>
          </a:p>
          <a:p>
            <a:pPr lvl="1"/>
            <a:r>
              <a:rPr lang="en-US" sz="1200">
                <a:latin typeface="+mj-lt"/>
              </a:rPr>
              <a:t>Performance management</a:t>
            </a:r>
          </a:p>
          <a:p>
            <a:pPr lvl="1"/>
            <a:r>
              <a:rPr lang="en-US" sz="1200">
                <a:latin typeface="+mj-lt"/>
              </a:rPr>
              <a:t>Discipline, suspensions, or terminations</a:t>
            </a:r>
          </a:p>
          <a:p>
            <a:pPr lvl="1"/>
            <a:endParaRPr lang="en-US" sz="600">
              <a:latin typeface="+mj-lt"/>
            </a:endParaRPr>
          </a:p>
          <a:p>
            <a:r>
              <a:rPr lang="en-US" sz="1600">
                <a:latin typeface="+mj-lt"/>
              </a:rPr>
              <a:t>4.1. an occasional compliment </a:t>
            </a:r>
          </a:p>
          <a:p>
            <a:endParaRPr lang="en-US" sz="1600">
              <a:latin typeface="+mj-lt"/>
            </a:endParaRPr>
          </a:p>
          <a:p>
            <a:r>
              <a:rPr lang="en-US" sz="1600">
                <a:latin typeface="+mj-lt"/>
              </a:rPr>
              <a:t>4.2. flirtation or banter when it is mutually acceptable between/among peers or friends </a:t>
            </a:r>
          </a:p>
          <a:p>
            <a:endParaRPr lang="en-US" sz="1600">
              <a:latin typeface="+mj-lt"/>
            </a:endParaRPr>
          </a:p>
          <a:p>
            <a:r>
              <a:rPr lang="en-US" sz="1600">
                <a:latin typeface="+mj-lt"/>
              </a:rPr>
              <a:t>4.3. normal exercise of supervisory responsibilities, including disciplining, when warranted.</a:t>
            </a:r>
          </a:p>
          <a:p>
            <a:pPr lvl="1"/>
            <a:endParaRPr lang="en-US" sz="1400">
              <a:latin typeface="+mj-lt"/>
            </a:endParaRPr>
          </a:p>
        </p:txBody>
      </p:sp>
    </p:spTree>
    <p:extLst>
      <p:ext uri="{BB962C8B-B14F-4D97-AF65-F5344CB8AC3E}">
        <p14:creationId xmlns:p14="http://schemas.microsoft.com/office/powerpoint/2010/main" val="3964698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1E252-A732-441E-99CC-3FDE8882B386}"/>
              </a:ext>
            </a:extLst>
          </p:cNvPr>
          <p:cNvSpPr>
            <a:spLocks noGrp="1"/>
          </p:cNvSpPr>
          <p:nvPr>
            <p:ph type="title"/>
          </p:nvPr>
        </p:nvSpPr>
        <p:spPr>
          <a:xfrm>
            <a:off x="404864" y="337856"/>
            <a:ext cx="8476316" cy="671476"/>
          </a:xfrm>
        </p:spPr>
        <p:txBody>
          <a:bodyPr>
            <a:noAutofit/>
          </a:bodyPr>
          <a:lstStyle/>
          <a:p>
            <a:r>
              <a:rPr lang="en-US" sz="4000">
                <a:latin typeface="+mj-lt"/>
              </a:rPr>
              <a:t>Effects and potential indicators </a:t>
            </a:r>
          </a:p>
        </p:txBody>
      </p:sp>
      <p:sp>
        <p:nvSpPr>
          <p:cNvPr id="3" name="Content Placeholder 2">
            <a:extLst>
              <a:ext uri="{FF2B5EF4-FFF2-40B4-BE49-F238E27FC236}">
                <a16:creationId xmlns:a16="http://schemas.microsoft.com/office/drawing/2014/main" id="{60DA8DF6-A8A5-4DAE-B355-9B0D2E027D12}"/>
              </a:ext>
            </a:extLst>
          </p:cNvPr>
          <p:cNvSpPr>
            <a:spLocks noGrp="1"/>
          </p:cNvSpPr>
          <p:nvPr>
            <p:ph idx="1"/>
          </p:nvPr>
        </p:nvSpPr>
        <p:spPr>
          <a:xfrm>
            <a:off x="711324" y="1168254"/>
            <a:ext cx="7863396" cy="5351890"/>
          </a:xfrm>
        </p:spPr>
        <p:txBody>
          <a:bodyPr/>
          <a:lstStyle/>
          <a:p>
            <a:pPr marL="0" indent="0">
              <a:buNone/>
            </a:pPr>
            <a:r>
              <a:rPr lang="en-US">
                <a:latin typeface="+mj-lt"/>
              </a:rPr>
              <a:t>Workplace bullying and harassment might result in:</a:t>
            </a:r>
          </a:p>
          <a:p>
            <a:pPr marL="0" indent="0">
              <a:buNone/>
            </a:pPr>
            <a:endParaRPr lang="en-US" sz="1600">
              <a:latin typeface="+mj-lt"/>
            </a:endParaRPr>
          </a:p>
          <a:p>
            <a:pPr marL="744538" indent="-287338">
              <a:buFont typeface="Arial" panose="020B0604020202020204" pitchFamily="34" charset="0"/>
              <a:buChar char="•"/>
            </a:pPr>
            <a:r>
              <a:rPr lang="en-US">
                <a:latin typeface="+mj-lt"/>
              </a:rPr>
              <a:t>	Health and safety issues</a:t>
            </a:r>
          </a:p>
          <a:p>
            <a:pPr marL="744538" indent="-287338">
              <a:buFont typeface="Arial" panose="020B0604020202020204" pitchFamily="34" charset="0"/>
              <a:buChar char="•"/>
            </a:pPr>
            <a:endParaRPr lang="en-US" sz="800">
              <a:latin typeface="+mj-lt"/>
            </a:endParaRPr>
          </a:p>
          <a:p>
            <a:pPr marL="744538" indent="-287338">
              <a:buFont typeface="Arial" panose="020B0604020202020204" pitchFamily="34" charset="0"/>
              <a:buChar char="•"/>
            </a:pPr>
            <a:r>
              <a:rPr lang="en-US">
                <a:latin typeface="+mj-lt"/>
              </a:rPr>
              <a:t>	Distracting someone who is performing 	dangerous tasks</a:t>
            </a:r>
          </a:p>
          <a:p>
            <a:pPr marL="744538" indent="-287338">
              <a:buFont typeface="Arial" panose="020B0604020202020204" pitchFamily="34" charset="0"/>
              <a:buChar char="•"/>
            </a:pPr>
            <a:endParaRPr lang="en-US" sz="800">
              <a:latin typeface="+mj-lt"/>
            </a:endParaRPr>
          </a:p>
          <a:p>
            <a:pPr marL="744538" indent="-287338">
              <a:buFont typeface="Arial" panose="020B0604020202020204" pitchFamily="34" charset="0"/>
              <a:buChar char="•"/>
            </a:pPr>
            <a:r>
              <a:rPr lang="en-US">
                <a:latin typeface="+mj-lt"/>
              </a:rPr>
              <a:t>	Physical and/or psychological injury</a:t>
            </a:r>
          </a:p>
          <a:p>
            <a:pPr marL="744538" indent="-287338">
              <a:buFont typeface="Arial" panose="020B0604020202020204" pitchFamily="34" charset="0"/>
              <a:buChar char="•"/>
            </a:pPr>
            <a:endParaRPr lang="en-US" sz="800">
              <a:latin typeface="+mj-lt"/>
            </a:endParaRPr>
          </a:p>
          <a:p>
            <a:pPr marL="744538" indent="-287338">
              <a:buFont typeface="Arial" panose="020B0604020202020204" pitchFamily="34" charset="0"/>
              <a:buChar char="•"/>
            </a:pPr>
            <a:r>
              <a:rPr lang="en-US">
                <a:latin typeface="+mj-lt"/>
              </a:rPr>
              <a:t>	Lower productivity</a:t>
            </a:r>
          </a:p>
          <a:p>
            <a:pPr marL="744538" indent="-287338">
              <a:buFont typeface="Arial" panose="020B0604020202020204" pitchFamily="34" charset="0"/>
              <a:buChar char="•"/>
            </a:pPr>
            <a:endParaRPr lang="en-US" sz="800">
              <a:latin typeface="+mj-lt"/>
            </a:endParaRPr>
          </a:p>
          <a:p>
            <a:pPr marL="744538" indent="-287338">
              <a:buFont typeface="Arial" panose="020B0604020202020204" pitchFamily="34" charset="0"/>
              <a:buChar char="•"/>
            </a:pPr>
            <a:r>
              <a:rPr lang="en-US">
                <a:latin typeface="+mj-lt"/>
              </a:rPr>
              <a:t>	Lower morale</a:t>
            </a:r>
          </a:p>
          <a:p>
            <a:pPr marL="744538" indent="-287338">
              <a:buFont typeface="Arial" panose="020B0604020202020204" pitchFamily="34" charset="0"/>
              <a:buChar char="•"/>
            </a:pPr>
            <a:endParaRPr lang="en-US" sz="800">
              <a:latin typeface="+mj-lt"/>
            </a:endParaRPr>
          </a:p>
          <a:p>
            <a:pPr marL="744538" indent="-287338">
              <a:buFont typeface="Arial" panose="020B0604020202020204" pitchFamily="34" charset="0"/>
              <a:buChar char="•"/>
            </a:pPr>
            <a:r>
              <a:rPr lang="en-US">
                <a:latin typeface="+mj-lt"/>
              </a:rPr>
              <a:t>	Staff turnover</a:t>
            </a:r>
          </a:p>
        </p:txBody>
      </p:sp>
    </p:spTree>
    <p:extLst>
      <p:ext uri="{BB962C8B-B14F-4D97-AF65-F5344CB8AC3E}">
        <p14:creationId xmlns:p14="http://schemas.microsoft.com/office/powerpoint/2010/main" val="385985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3366-46C7-4540-98C8-2D74411D26BC}"/>
              </a:ext>
            </a:extLst>
          </p:cNvPr>
          <p:cNvSpPr>
            <a:spLocks noGrp="1"/>
          </p:cNvSpPr>
          <p:nvPr>
            <p:ph type="title"/>
          </p:nvPr>
        </p:nvSpPr>
        <p:spPr>
          <a:xfrm>
            <a:off x="372346" y="334811"/>
            <a:ext cx="5478038" cy="578880"/>
          </a:xfrm>
        </p:spPr>
        <p:txBody>
          <a:bodyPr>
            <a:noAutofit/>
          </a:bodyPr>
          <a:lstStyle/>
          <a:p>
            <a:r>
              <a:rPr lang="en-US" sz="4000">
                <a:latin typeface="+mj-lt"/>
              </a:rPr>
              <a:t>Employer obligations</a:t>
            </a:r>
          </a:p>
        </p:txBody>
      </p:sp>
      <p:sp>
        <p:nvSpPr>
          <p:cNvPr id="3" name="Content Placeholder 2">
            <a:extLst>
              <a:ext uri="{FF2B5EF4-FFF2-40B4-BE49-F238E27FC236}">
                <a16:creationId xmlns:a16="http://schemas.microsoft.com/office/drawing/2014/main" id="{C11B398A-53A6-4FCC-A57C-A45125EBFEEF}"/>
              </a:ext>
            </a:extLst>
          </p:cNvPr>
          <p:cNvSpPr>
            <a:spLocks noGrp="1"/>
          </p:cNvSpPr>
          <p:nvPr>
            <p:ph idx="1"/>
          </p:nvPr>
        </p:nvSpPr>
        <p:spPr>
          <a:xfrm>
            <a:off x="1054223" y="2020186"/>
            <a:ext cx="7035553" cy="2817627"/>
          </a:xfrm>
        </p:spPr>
        <p:txBody>
          <a:bodyPr/>
          <a:lstStyle/>
          <a:p>
            <a:r>
              <a:rPr lang="en-US">
                <a:latin typeface="+mj-lt"/>
              </a:rPr>
              <a:t>Prevent or minimize bullying and harassment</a:t>
            </a:r>
          </a:p>
          <a:p>
            <a:endParaRPr lang="en-US" sz="1000">
              <a:latin typeface="+mj-lt"/>
            </a:endParaRPr>
          </a:p>
          <a:p>
            <a:r>
              <a:rPr lang="en-US">
                <a:latin typeface="+mj-lt"/>
              </a:rPr>
              <a:t>Develop reporting procedures</a:t>
            </a:r>
          </a:p>
          <a:p>
            <a:endParaRPr lang="en-US" sz="1050">
              <a:latin typeface="+mj-lt"/>
            </a:endParaRPr>
          </a:p>
          <a:p>
            <a:r>
              <a:rPr lang="en-US">
                <a:latin typeface="+mj-lt"/>
              </a:rPr>
              <a:t>Develop procedures for dealing with </a:t>
            </a:r>
          </a:p>
          <a:p>
            <a:pPr marL="0" indent="0">
              <a:buNone/>
            </a:pPr>
            <a:r>
              <a:rPr lang="en-US">
                <a:latin typeface="+mj-lt"/>
              </a:rPr>
              <a:t>   investigating incidents or complaints</a:t>
            </a:r>
          </a:p>
          <a:p>
            <a:pPr marL="0" indent="0">
              <a:buNone/>
            </a:pPr>
            <a:endParaRPr lang="en-US" sz="1050">
              <a:latin typeface="+mj-lt"/>
            </a:endParaRPr>
          </a:p>
          <a:p>
            <a:r>
              <a:rPr lang="en-US">
                <a:latin typeface="+mj-lt"/>
              </a:rPr>
              <a:t>Train workers and supervisors</a:t>
            </a:r>
            <a:endParaRPr lang="en-US" sz="1800" i="1">
              <a:latin typeface="+mj-lt"/>
            </a:endParaRPr>
          </a:p>
        </p:txBody>
      </p:sp>
    </p:spTree>
    <p:extLst>
      <p:ext uri="{BB962C8B-B14F-4D97-AF65-F5344CB8AC3E}">
        <p14:creationId xmlns:p14="http://schemas.microsoft.com/office/powerpoint/2010/main" val="925747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4648-E41E-472B-BC68-75EBDBF937FF}"/>
              </a:ext>
            </a:extLst>
          </p:cNvPr>
          <p:cNvSpPr>
            <a:spLocks noGrp="1"/>
          </p:cNvSpPr>
          <p:nvPr>
            <p:ph type="title"/>
          </p:nvPr>
        </p:nvSpPr>
        <p:spPr>
          <a:xfrm>
            <a:off x="385868" y="282140"/>
            <a:ext cx="5278086" cy="634521"/>
          </a:xfrm>
        </p:spPr>
        <p:txBody>
          <a:bodyPr>
            <a:noAutofit/>
          </a:bodyPr>
          <a:lstStyle/>
          <a:p>
            <a:r>
              <a:rPr lang="en-US" sz="4000">
                <a:latin typeface="+mj-lt"/>
              </a:rPr>
              <a:t>Prevent or minimize</a:t>
            </a:r>
          </a:p>
        </p:txBody>
      </p:sp>
      <p:sp>
        <p:nvSpPr>
          <p:cNvPr id="3" name="Content Placeholder 2">
            <a:extLst>
              <a:ext uri="{FF2B5EF4-FFF2-40B4-BE49-F238E27FC236}">
                <a16:creationId xmlns:a16="http://schemas.microsoft.com/office/drawing/2014/main" id="{373A012D-53C7-48F2-B8F4-1C7AF69998E0}"/>
              </a:ext>
            </a:extLst>
          </p:cNvPr>
          <p:cNvSpPr>
            <a:spLocks noGrp="1"/>
          </p:cNvSpPr>
          <p:nvPr>
            <p:ph idx="1"/>
          </p:nvPr>
        </p:nvSpPr>
        <p:spPr>
          <a:xfrm>
            <a:off x="385868" y="1313895"/>
            <a:ext cx="8677923" cy="5068991"/>
          </a:xfrm>
        </p:spPr>
        <p:txBody>
          <a:bodyPr/>
          <a:lstStyle/>
          <a:p>
            <a:pPr>
              <a:buFont typeface="Wingdings" panose="05000000000000000000" pitchFamily="2" charset="2"/>
              <a:buChar char="§"/>
            </a:pPr>
            <a:r>
              <a:rPr lang="en-US" sz="1800">
                <a:latin typeface="+mj-lt"/>
              </a:rPr>
              <a:t>Take </a:t>
            </a:r>
            <a:r>
              <a:rPr lang="en-US" sz="1800" dirty="0">
                <a:latin typeface="+mj-lt"/>
              </a:rPr>
              <a:t>steps to prevent or minimize bullying and harassment</a:t>
            </a:r>
          </a:p>
          <a:p>
            <a:pPr>
              <a:buFont typeface="Wingdings" panose="05000000000000000000" pitchFamily="2" charset="2"/>
              <a:buChar char="§"/>
            </a:pPr>
            <a:endParaRPr lang="en-US" sz="600" dirty="0">
              <a:latin typeface="+mj-lt"/>
            </a:endParaRPr>
          </a:p>
          <a:p>
            <a:pPr>
              <a:buFont typeface="Wingdings" panose="05000000000000000000" pitchFamily="2" charset="2"/>
              <a:buChar char="§"/>
            </a:pPr>
            <a:r>
              <a:rPr lang="en-US" sz="1800" dirty="0">
                <a:latin typeface="+mj-lt"/>
              </a:rPr>
              <a:t>Have a procedure for informal resolution of a complaint</a:t>
            </a:r>
          </a:p>
          <a:p>
            <a:pPr>
              <a:buFont typeface="Wingdings" panose="05000000000000000000" pitchFamily="2" charset="2"/>
              <a:buChar char="§"/>
            </a:pPr>
            <a:endParaRPr lang="en-US" sz="600" dirty="0">
              <a:latin typeface="+mj-lt"/>
            </a:endParaRPr>
          </a:p>
          <a:p>
            <a:pPr>
              <a:buFont typeface="Wingdings" panose="05000000000000000000" pitchFamily="2" charset="2"/>
              <a:buChar char="§"/>
            </a:pPr>
            <a:r>
              <a:rPr lang="en-US" sz="1800" dirty="0">
                <a:latin typeface="+mj-lt"/>
              </a:rPr>
              <a:t>Complainants are encouraged, but not required, immediately tell the other person when their behavior is considered inappropriate and unwanted and ask that the unwanted conduct stop.</a:t>
            </a:r>
          </a:p>
          <a:p>
            <a:pPr>
              <a:buFont typeface="Wingdings" panose="05000000000000000000" pitchFamily="2" charset="2"/>
              <a:buChar char="§"/>
            </a:pPr>
            <a:endParaRPr lang="en-US" sz="600" dirty="0">
              <a:latin typeface="+mj-lt"/>
            </a:endParaRPr>
          </a:p>
          <a:p>
            <a:pPr>
              <a:buFont typeface="Wingdings" panose="05000000000000000000" pitchFamily="2" charset="2"/>
              <a:buChar char="§"/>
            </a:pPr>
            <a:r>
              <a:rPr lang="en-US" sz="1800" dirty="0">
                <a:latin typeface="+mj-lt"/>
              </a:rPr>
              <a:t>Persons should comply immediately with the request without retaliation.</a:t>
            </a:r>
          </a:p>
          <a:p>
            <a:pPr>
              <a:buFont typeface="Wingdings" panose="05000000000000000000" pitchFamily="2" charset="2"/>
              <a:buChar char="§"/>
            </a:pPr>
            <a:endParaRPr lang="en-US" sz="600" dirty="0">
              <a:latin typeface="+mj-lt"/>
            </a:endParaRPr>
          </a:p>
          <a:p>
            <a:pPr>
              <a:buFont typeface="Wingdings" panose="05000000000000000000" pitchFamily="2" charset="2"/>
              <a:buChar char="§"/>
            </a:pPr>
            <a:r>
              <a:rPr lang="en-US" sz="1800" dirty="0">
                <a:latin typeface="+mj-lt"/>
              </a:rPr>
              <a:t>If the complaint is not resolved the following procedures should be followed:</a:t>
            </a:r>
          </a:p>
          <a:p>
            <a:pPr marL="0" indent="0">
              <a:buNone/>
            </a:pPr>
            <a:endParaRPr lang="en-US" sz="1800" dirty="0">
              <a:latin typeface="+mj-lt"/>
            </a:endParaRPr>
          </a:p>
          <a:p>
            <a:pPr marL="0" indent="0">
              <a:buNone/>
            </a:pPr>
            <a:r>
              <a:rPr lang="en-US" sz="1800" b="1" dirty="0">
                <a:solidFill>
                  <a:srgbClr val="00B050"/>
                </a:solidFill>
                <a:latin typeface="+mj-lt"/>
              </a:rPr>
              <a:t>5.1 Procedures for teachers -</a:t>
            </a:r>
          </a:p>
          <a:p>
            <a:pPr lvl="1">
              <a:buFont typeface="Wingdings" panose="05000000000000000000" pitchFamily="2" charset="2"/>
              <a:buChar char="§"/>
            </a:pPr>
            <a:r>
              <a:rPr lang="en-US" sz="1800" dirty="0">
                <a:latin typeface="+mj-lt"/>
              </a:rPr>
              <a:t> 	Complaints involving teachers will be subject to the provisions of the </a:t>
            </a:r>
          </a:p>
          <a:p>
            <a:pPr marL="0" indent="0">
              <a:buNone/>
            </a:pPr>
            <a:r>
              <a:rPr lang="en-US" sz="1800" dirty="0">
                <a:latin typeface="+mj-lt"/>
              </a:rPr>
              <a:t>      		Collective Agreement with the employer.</a:t>
            </a:r>
          </a:p>
          <a:p>
            <a:pPr marL="0" indent="0">
              <a:buNone/>
            </a:pPr>
            <a:endParaRPr lang="en-US" sz="1800" dirty="0">
              <a:latin typeface="+mj-lt"/>
            </a:endParaRPr>
          </a:p>
          <a:p>
            <a:pPr marL="0" indent="0">
              <a:buNone/>
            </a:pPr>
            <a:r>
              <a:rPr lang="en-US" sz="1800" b="1" dirty="0">
                <a:solidFill>
                  <a:srgbClr val="00B050"/>
                </a:solidFill>
                <a:latin typeface="+mj-lt"/>
              </a:rPr>
              <a:t>5.2 Procedures for C.U.P.E. Employees -</a:t>
            </a:r>
          </a:p>
          <a:p>
            <a:pPr lvl="1">
              <a:buFont typeface="Wingdings" panose="05000000000000000000" pitchFamily="2" charset="2"/>
              <a:buChar char="§"/>
            </a:pPr>
            <a:r>
              <a:rPr lang="en-US" sz="1800" dirty="0">
                <a:latin typeface="+mj-lt"/>
              </a:rPr>
              <a:t> 	Complaints involving C.U.P.E. members will be subject to the provisions of the Collective Agreement with the employer.</a:t>
            </a:r>
          </a:p>
        </p:txBody>
      </p:sp>
    </p:spTree>
    <p:extLst>
      <p:ext uri="{BB962C8B-B14F-4D97-AF65-F5344CB8AC3E}">
        <p14:creationId xmlns:p14="http://schemas.microsoft.com/office/powerpoint/2010/main" val="4281842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E03D-60F8-42F6-8FDD-0B4F948FE751}"/>
              </a:ext>
            </a:extLst>
          </p:cNvPr>
          <p:cNvSpPr>
            <a:spLocks noGrp="1"/>
          </p:cNvSpPr>
          <p:nvPr>
            <p:ph type="title"/>
          </p:nvPr>
        </p:nvSpPr>
        <p:spPr>
          <a:xfrm>
            <a:off x="390525" y="298957"/>
            <a:ext cx="6470894" cy="648889"/>
          </a:xfrm>
        </p:spPr>
        <p:txBody>
          <a:bodyPr>
            <a:noAutofit/>
          </a:bodyPr>
          <a:lstStyle/>
          <a:p>
            <a:r>
              <a:rPr lang="en-US" sz="4000">
                <a:latin typeface="+mj-lt"/>
              </a:rPr>
              <a:t>Employee Obligations</a:t>
            </a:r>
          </a:p>
        </p:txBody>
      </p:sp>
      <p:sp>
        <p:nvSpPr>
          <p:cNvPr id="3" name="Content Placeholder 2">
            <a:extLst>
              <a:ext uri="{FF2B5EF4-FFF2-40B4-BE49-F238E27FC236}">
                <a16:creationId xmlns:a16="http://schemas.microsoft.com/office/drawing/2014/main" id="{D5B1F708-81C0-43ED-BFEB-393FFF935968}"/>
              </a:ext>
            </a:extLst>
          </p:cNvPr>
          <p:cNvSpPr>
            <a:spLocks noGrp="1"/>
          </p:cNvSpPr>
          <p:nvPr>
            <p:ph idx="1"/>
          </p:nvPr>
        </p:nvSpPr>
        <p:spPr>
          <a:xfrm>
            <a:off x="457200" y="1506549"/>
            <a:ext cx="8229600" cy="3679055"/>
          </a:xfrm>
        </p:spPr>
        <p:txBody>
          <a:bodyPr/>
          <a:lstStyle/>
          <a:p>
            <a:pPr marL="0" indent="0">
              <a:buNone/>
            </a:pPr>
            <a:r>
              <a:rPr lang="en-US" sz="2400" b="1">
                <a:latin typeface="+mj-lt"/>
              </a:rPr>
              <a:t>All employees have the right to:</a:t>
            </a:r>
          </a:p>
          <a:p>
            <a:pPr marL="0" indent="0">
              <a:buNone/>
            </a:pPr>
            <a:endParaRPr lang="en-US" sz="2400" b="1">
              <a:latin typeface="+mj-lt"/>
            </a:endParaRPr>
          </a:p>
          <a:p>
            <a:pPr>
              <a:buFont typeface="Wingdings" panose="05000000000000000000" pitchFamily="2" charset="2"/>
              <a:buChar char="§"/>
            </a:pPr>
            <a:r>
              <a:rPr lang="en-US" sz="2000">
                <a:latin typeface="+mj-lt"/>
              </a:rPr>
              <a:t>Make complaints (note: Teachers’ Code of Ethics does NOT apply in harassment cases)</a:t>
            </a:r>
          </a:p>
          <a:p>
            <a:pPr>
              <a:buFont typeface="Wingdings" panose="05000000000000000000" pitchFamily="2" charset="2"/>
              <a:buChar char="§"/>
            </a:pPr>
            <a:endParaRPr lang="en-US" sz="600">
              <a:latin typeface="+mj-lt"/>
            </a:endParaRPr>
          </a:p>
          <a:p>
            <a:pPr>
              <a:buFont typeface="Wingdings" panose="05000000000000000000" pitchFamily="2" charset="2"/>
              <a:buChar char="§"/>
            </a:pPr>
            <a:r>
              <a:rPr lang="en-US" sz="2000">
                <a:latin typeface="+mj-lt"/>
              </a:rPr>
              <a:t>To read and understand Employee Code Of Conduct - </a:t>
            </a:r>
            <a:r>
              <a:rPr lang="en-US" sz="2000">
                <a:solidFill>
                  <a:srgbClr val="00B050"/>
                </a:solidFill>
                <a:latin typeface="+mj-lt"/>
                <a:hlinkClick r:id="rId3">
                  <a:extLst>
                    <a:ext uri="{A12FA001-AC4F-418D-AE19-62706E023703}">
                      <ahyp:hlinkClr xmlns:ahyp="http://schemas.microsoft.com/office/drawing/2018/hyperlinkcolor" val="tx"/>
                    </a:ext>
                  </a:extLst>
                </a:hlinkClick>
              </a:rPr>
              <a:t>AP 4000</a:t>
            </a:r>
            <a:endParaRPr lang="en-US" sz="2000">
              <a:solidFill>
                <a:srgbClr val="00B050"/>
              </a:solidFill>
              <a:latin typeface="+mj-lt"/>
            </a:endParaRPr>
          </a:p>
          <a:p>
            <a:pPr>
              <a:buFont typeface="Wingdings" panose="05000000000000000000" pitchFamily="2" charset="2"/>
              <a:buChar char="§"/>
            </a:pPr>
            <a:endParaRPr lang="en-US" sz="600">
              <a:latin typeface="+mj-lt"/>
            </a:endParaRPr>
          </a:p>
          <a:p>
            <a:pPr>
              <a:buFont typeface="Wingdings" panose="05000000000000000000" pitchFamily="2" charset="2"/>
              <a:buChar char="§"/>
            </a:pPr>
            <a:r>
              <a:rPr lang="en-US" sz="2000">
                <a:latin typeface="+mj-lt"/>
              </a:rPr>
              <a:t>Be informed of complaints against them</a:t>
            </a:r>
          </a:p>
          <a:p>
            <a:pPr>
              <a:buFont typeface="Wingdings" panose="05000000000000000000" pitchFamily="2" charset="2"/>
              <a:buChar char="§"/>
            </a:pPr>
            <a:endParaRPr lang="en-US" sz="600">
              <a:latin typeface="+mj-lt"/>
            </a:endParaRPr>
          </a:p>
          <a:p>
            <a:pPr>
              <a:buFont typeface="Wingdings" panose="05000000000000000000" pitchFamily="2" charset="2"/>
              <a:buChar char="§"/>
            </a:pPr>
            <a:r>
              <a:rPr lang="en-US" sz="2000">
                <a:latin typeface="+mj-lt"/>
              </a:rPr>
              <a:t>A fair hearing</a:t>
            </a:r>
          </a:p>
          <a:p>
            <a:pPr>
              <a:buFont typeface="Wingdings" panose="05000000000000000000" pitchFamily="2" charset="2"/>
              <a:buChar char="§"/>
            </a:pPr>
            <a:endParaRPr lang="en-US" sz="600">
              <a:latin typeface="+mj-lt"/>
            </a:endParaRPr>
          </a:p>
          <a:p>
            <a:pPr>
              <a:buFont typeface="Wingdings" panose="05000000000000000000" pitchFamily="2" charset="2"/>
              <a:buChar char="§"/>
            </a:pPr>
            <a:r>
              <a:rPr lang="en-US" sz="2000">
                <a:latin typeface="+mj-lt"/>
              </a:rPr>
              <a:t>A full investigation</a:t>
            </a:r>
          </a:p>
          <a:p>
            <a:pPr>
              <a:buFont typeface="Wingdings" panose="05000000000000000000" pitchFamily="2" charset="2"/>
              <a:buChar char="§"/>
            </a:pPr>
            <a:endParaRPr lang="en-US" sz="600">
              <a:latin typeface="+mj-lt"/>
            </a:endParaRPr>
          </a:p>
          <a:p>
            <a:pPr>
              <a:buFont typeface="Wingdings" panose="05000000000000000000" pitchFamily="2" charset="2"/>
              <a:buChar char="§"/>
            </a:pPr>
            <a:r>
              <a:rPr lang="en-US" sz="2000">
                <a:latin typeface="+mj-lt"/>
              </a:rPr>
              <a:t>Confidentiality</a:t>
            </a:r>
          </a:p>
          <a:p>
            <a:pPr>
              <a:buFont typeface="Wingdings" panose="05000000000000000000" pitchFamily="2" charset="2"/>
              <a:buChar char="§"/>
            </a:pPr>
            <a:endParaRPr lang="en-US" sz="600">
              <a:latin typeface="+mj-lt"/>
            </a:endParaRPr>
          </a:p>
          <a:p>
            <a:pPr>
              <a:buFont typeface="Wingdings" panose="05000000000000000000" pitchFamily="2" charset="2"/>
              <a:buChar char="§"/>
            </a:pPr>
            <a:r>
              <a:rPr lang="en-US" sz="2000">
                <a:latin typeface="+mj-lt"/>
              </a:rPr>
              <a:t>Choose a representative of their choice</a:t>
            </a:r>
          </a:p>
        </p:txBody>
      </p:sp>
    </p:spTree>
    <p:extLst>
      <p:ext uri="{BB962C8B-B14F-4D97-AF65-F5344CB8AC3E}">
        <p14:creationId xmlns:p14="http://schemas.microsoft.com/office/powerpoint/2010/main" val="832100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13EC-233F-4339-92A7-658249C5C71E}"/>
              </a:ext>
            </a:extLst>
          </p:cNvPr>
          <p:cNvSpPr>
            <a:spLocks noGrp="1"/>
          </p:cNvSpPr>
          <p:nvPr>
            <p:ph type="title"/>
          </p:nvPr>
        </p:nvSpPr>
        <p:spPr>
          <a:xfrm>
            <a:off x="359545" y="301331"/>
            <a:ext cx="6218807" cy="636193"/>
          </a:xfrm>
        </p:spPr>
        <p:txBody>
          <a:bodyPr>
            <a:noAutofit/>
          </a:bodyPr>
          <a:lstStyle/>
          <a:p>
            <a:r>
              <a:rPr lang="en-US" sz="4000">
                <a:latin typeface="+mj-lt"/>
              </a:rPr>
              <a:t>Informal Resolution Process</a:t>
            </a:r>
          </a:p>
        </p:txBody>
      </p:sp>
      <p:sp>
        <p:nvSpPr>
          <p:cNvPr id="3" name="Content Placeholder 2">
            <a:extLst>
              <a:ext uri="{FF2B5EF4-FFF2-40B4-BE49-F238E27FC236}">
                <a16:creationId xmlns:a16="http://schemas.microsoft.com/office/drawing/2014/main" id="{A2F5DF4F-B582-4642-B66A-AE15F343D738}"/>
              </a:ext>
            </a:extLst>
          </p:cNvPr>
          <p:cNvSpPr>
            <a:spLocks noGrp="1"/>
          </p:cNvSpPr>
          <p:nvPr>
            <p:ph idx="1"/>
          </p:nvPr>
        </p:nvSpPr>
        <p:spPr>
          <a:xfrm>
            <a:off x="457200" y="1427644"/>
            <a:ext cx="8229600" cy="4661301"/>
          </a:xfrm>
        </p:spPr>
        <p:txBody>
          <a:bodyPr lIns="91440" tIns="45720" rIns="91440" bIns="45720" anchor="t"/>
          <a:lstStyle/>
          <a:p>
            <a:pPr marL="457200" lvl="1" indent="-457200">
              <a:buFont typeface="Wingdings" panose="05000000000000000000" pitchFamily="2" charset="2"/>
              <a:buChar char="§"/>
            </a:pPr>
            <a:r>
              <a:rPr lang="en-US" sz="2000">
                <a:latin typeface="+mj-lt"/>
              </a:rPr>
              <a:t>Informal resolution process of bullying/harassment is subject to provisions of relevant Collective Agreements, District policy and administrative procedures:</a:t>
            </a:r>
          </a:p>
          <a:p>
            <a:pPr marL="0" indent="0">
              <a:buNone/>
            </a:pPr>
            <a:endParaRPr lang="en-US" sz="2000">
              <a:latin typeface="+mj-lt"/>
            </a:endParaRPr>
          </a:p>
          <a:p>
            <a:pPr>
              <a:buFont typeface="Wingdings" panose="05000000000000000000" pitchFamily="2" charset="2"/>
              <a:buChar char="§"/>
            </a:pPr>
            <a:r>
              <a:rPr lang="en-US" sz="2000" b="1">
                <a:latin typeface="+mj-lt"/>
              </a:rPr>
              <a:t>KLTF: </a:t>
            </a:r>
          </a:p>
          <a:p>
            <a:pPr lvl="1"/>
            <a:r>
              <a:rPr lang="en-US" sz="1800" b="1">
                <a:solidFill>
                  <a:srgbClr val="00B050"/>
                </a:solidFill>
                <a:latin typeface="+mj-lt"/>
                <a:hlinkClick r:id="rId2">
                  <a:extLst>
                    <a:ext uri="{A12FA001-AC4F-418D-AE19-62706E023703}">
                      <ahyp:hlinkClr xmlns:ahyp="http://schemas.microsoft.com/office/drawing/2018/hyperlinkcolor" val="tx"/>
                    </a:ext>
                  </a:extLst>
                </a:hlinkClick>
              </a:rPr>
              <a:t>Provincial Article E2</a:t>
            </a:r>
            <a:endParaRPr lang="en-US" sz="1800" b="1">
              <a:solidFill>
                <a:srgbClr val="00B050"/>
              </a:solidFill>
              <a:latin typeface="+mj-lt"/>
            </a:endParaRPr>
          </a:p>
          <a:p>
            <a:pPr lvl="1"/>
            <a:endParaRPr lang="en-US" sz="1800" b="1">
              <a:latin typeface="+mj-lt"/>
            </a:endParaRPr>
          </a:p>
          <a:p>
            <a:pPr>
              <a:buFont typeface="Wingdings" panose="05000000000000000000" pitchFamily="2" charset="2"/>
              <a:buChar char="§"/>
            </a:pPr>
            <a:r>
              <a:rPr lang="en-US" sz="2000" b="1">
                <a:latin typeface="+mj-lt"/>
              </a:rPr>
              <a:t>CUPE</a:t>
            </a:r>
            <a:r>
              <a:rPr lang="en-US" sz="2000">
                <a:latin typeface="+mj-lt"/>
              </a:rPr>
              <a:t> </a:t>
            </a:r>
          </a:p>
          <a:p>
            <a:pPr lvl="1"/>
            <a:r>
              <a:rPr lang="en-US" sz="1800" b="1">
                <a:solidFill>
                  <a:srgbClr val="00B050"/>
                </a:solidFill>
                <a:latin typeface="+mj-lt"/>
                <a:hlinkClick r:id="rId3">
                  <a:extLst>
                    <a:ext uri="{A12FA001-AC4F-418D-AE19-62706E023703}">
                      <ahyp:hlinkClr xmlns:ahyp="http://schemas.microsoft.com/office/drawing/2018/hyperlinkcolor" val="tx"/>
                    </a:ext>
                  </a:extLst>
                </a:hlinkClick>
              </a:rPr>
              <a:t>Article 4.04 </a:t>
            </a:r>
            <a:endParaRPr lang="en-US" sz="1800" b="1">
              <a:solidFill>
                <a:srgbClr val="00B050"/>
              </a:solidFill>
              <a:latin typeface="+mj-lt"/>
            </a:endParaRPr>
          </a:p>
          <a:p>
            <a:pPr lvl="1"/>
            <a:endParaRPr lang="en-US" sz="1800" b="1">
              <a:latin typeface="+mj-lt"/>
            </a:endParaRPr>
          </a:p>
          <a:p>
            <a:pPr>
              <a:buFont typeface="Wingdings" panose="05000000000000000000" pitchFamily="2" charset="2"/>
              <a:buChar char="§"/>
            </a:pPr>
            <a:r>
              <a:rPr lang="en-US" sz="1800" b="1">
                <a:latin typeface="+mj-lt"/>
              </a:rPr>
              <a:t>District Policy and Administrative Procedure -</a:t>
            </a:r>
          </a:p>
          <a:p>
            <a:pPr lvl="1">
              <a:buFont typeface="Arial" panose="020B0604020202020204" pitchFamily="34" charset="0"/>
              <a:buChar char="•"/>
            </a:pPr>
            <a:r>
              <a:rPr lang="en-US" sz="1800" b="1">
                <a:solidFill>
                  <a:srgbClr val="00B050"/>
                </a:solidFill>
                <a:latin typeface="+mj-lt"/>
                <a:hlinkClick r:id="rId4">
                  <a:extLst>
                    <a:ext uri="{A12FA001-AC4F-418D-AE19-62706E023703}">
                      <ahyp:hlinkClr xmlns:ahyp="http://schemas.microsoft.com/office/drawing/2018/hyperlinkcolor" val="tx"/>
                    </a:ext>
                  </a:extLst>
                </a:hlinkClick>
              </a:rPr>
              <a:t>Policy  – 170.2 </a:t>
            </a:r>
            <a:r>
              <a:rPr lang="en-US" sz="1800" b="1">
                <a:latin typeface="+mj-lt"/>
              </a:rPr>
              <a:t>– Respectful Workplace</a:t>
            </a:r>
          </a:p>
          <a:p>
            <a:pPr lvl="1">
              <a:buFont typeface="Arial" panose="020B0604020202020204" pitchFamily="34" charset="0"/>
              <a:buChar char="•"/>
            </a:pPr>
            <a:r>
              <a:rPr lang="en-US" sz="1800" b="1">
                <a:solidFill>
                  <a:srgbClr val="00B050"/>
                </a:solidFill>
                <a:latin typeface="+mj-lt"/>
                <a:hlinkClick r:id="rId5">
                  <a:extLst>
                    <a:ext uri="{A12FA001-AC4F-418D-AE19-62706E023703}">
                      <ahyp:hlinkClr xmlns:ahyp="http://schemas.microsoft.com/office/drawing/2018/hyperlinkcolor" val="tx"/>
                    </a:ext>
                  </a:extLst>
                </a:hlinkClick>
              </a:rPr>
              <a:t>AP 4001 </a:t>
            </a:r>
            <a:r>
              <a:rPr lang="en-US" sz="1800" b="1">
                <a:latin typeface="+mj-lt"/>
              </a:rPr>
              <a:t>– Respectful Workplace Program </a:t>
            </a:r>
          </a:p>
        </p:txBody>
      </p:sp>
    </p:spTree>
    <p:extLst>
      <p:ext uri="{BB962C8B-B14F-4D97-AF65-F5344CB8AC3E}">
        <p14:creationId xmlns:p14="http://schemas.microsoft.com/office/powerpoint/2010/main" val="1656606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D3F0-AAE4-4CF2-8CDE-564AE8AA051D}"/>
              </a:ext>
            </a:extLst>
          </p:cNvPr>
          <p:cNvSpPr>
            <a:spLocks noGrp="1"/>
          </p:cNvSpPr>
          <p:nvPr>
            <p:ph type="title"/>
          </p:nvPr>
        </p:nvSpPr>
        <p:spPr>
          <a:xfrm>
            <a:off x="297402" y="260264"/>
            <a:ext cx="1745805" cy="623890"/>
          </a:xfrm>
        </p:spPr>
        <p:txBody>
          <a:bodyPr>
            <a:noAutofit/>
          </a:bodyPr>
          <a:lstStyle/>
          <a:p>
            <a:r>
              <a:rPr lang="en-US" sz="4000">
                <a:latin typeface="+mj-lt"/>
              </a:rPr>
              <a:t>TIPS</a:t>
            </a:r>
          </a:p>
        </p:txBody>
      </p:sp>
      <p:sp>
        <p:nvSpPr>
          <p:cNvPr id="3" name="Content Placeholder 2">
            <a:extLst>
              <a:ext uri="{FF2B5EF4-FFF2-40B4-BE49-F238E27FC236}">
                <a16:creationId xmlns:a16="http://schemas.microsoft.com/office/drawing/2014/main" id="{8A864B60-81AD-4A24-9E3D-2F2FCA14597B}"/>
              </a:ext>
            </a:extLst>
          </p:cNvPr>
          <p:cNvSpPr>
            <a:spLocks noGrp="1"/>
          </p:cNvSpPr>
          <p:nvPr>
            <p:ph idx="1"/>
          </p:nvPr>
        </p:nvSpPr>
        <p:spPr>
          <a:xfrm>
            <a:off x="381739" y="1478649"/>
            <a:ext cx="8380521" cy="4120890"/>
          </a:xfrm>
        </p:spPr>
        <p:txBody>
          <a:bodyPr/>
          <a:lstStyle/>
          <a:p>
            <a:pPr>
              <a:buFont typeface="Wingdings" panose="05000000000000000000" pitchFamily="2" charset="2"/>
              <a:buChar char="§"/>
            </a:pPr>
            <a:r>
              <a:rPr lang="en-US" sz="2000">
                <a:latin typeface="+mj-lt"/>
              </a:rPr>
              <a:t>If you feel you are being subject to harassment, or if harassment is reported to you, DOCUMENT with specific information.</a:t>
            </a:r>
          </a:p>
          <a:p>
            <a:pPr>
              <a:buFont typeface="Wingdings" panose="05000000000000000000" pitchFamily="2" charset="2"/>
              <a:buChar char="§"/>
            </a:pPr>
            <a:endParaRPr lang="en-US" sz="800">
              <a:latin typeface="+mj-lt"/>
            </a:endParaRPr>
          </a:p>
          <a:p>
            <a:pPr>
              <a:buFont typeface="Wingdings" panose="05000000000000000000" pitchFamily="2" charset="2"/>
              <a:buChar char="§"/>
            </a:pPr>
            <a:r>
              <a:rPr lang="en-US" sz="2000">
                <a:latin typeface="+mj-lt"/>
              </a:rPr>
              <a:t>Ask for help – talk to an administrator, senior leadership person, Director of Human Resources, Human Resources staff, your union representative, an identified harassment investigator, etc.</a:t>
            </a:r>
          </a:p>
          <a:p>
            <a:pPr>
              <a:buFont typeface="Wingdings" panose="05000000000000000000" pitchFamily="2" charset="2"/>
              <a:buChar char="§"/>
            </a:pPr>
            <a:endParaRPr lang="en-US" sz="800">
              <a:latin typeface="+mj-lt"/>
            </a:endParaRPr>
          </a:p>
          <a:p>
            <a:pPr>
              <a:buFont typeface="Wingdings" panose="05000000000000000000" pitchFamily="2" charset="2"/>
              <a:buChar char="§"/>
            </a:pPr>
            <a:r>
              <a:rPr lang="en-US" sz="2000">
                <a:latin typeface="+mj-lt"/>
              </a:rPr>
              <a:t>Do not ignore the complaint &amp; ask for help if you are unsure if it is bullying/harassment.</a:t>
            </a:r>
          </a:p>
          <a:p>
            <a:pPr>
              <a:buFont typeface="Wingdings" panose="05000000000000000000" pitchFamily="2" charset="2"/>
              <a:buChar char="§"/>
            </a:pPr>
            <a:endParaRPr lang="en-US" sz="800">
              <a:latin typeface="+mj-lt"/>
            </a:endParaRPr>
          </a:p>
          <a:p>
            <a:pPr>
              <a:buFont typeface="Wingdings" panose="05000000000000000000" pitchFamily="2" charset="2"/>
              <a:buChar char="§"/>
            </a:pPr>
            <a:r>
              <a:rPr lang="en-US" sz="2000">
                <a:latin typeface="+mj-lt"/>
              </a:rPr>
              <a:t>Read the relevant sections of the Collective Agreements and SD8 Policy – Administrative Procedures.</a:t>
            </a:r>
          </a:p>
          <a:p>
            <a:pPr>
              <a:buFont typeface="Wingdings" panose="05000000000000000000" pitchFamily="2" charset="2"/>
              <a:buChar char="§"/>
            </a:pPr>
            <a:endParaRPr lang="en-US" sz="800">
              <a:latin typeface="+mj-lt"/>
            </a:endParaRPr>
          </a:p>
          <a:p>
            <a:pPr>
              <a:buFont typeface="Wingdings" panose="05000000000000000000" pitchFamily="2" charset="2"/>
              <a:buChar char="§"/>
            </a:pPr>
            <a:r>
              <a:rPr lang="en-US" sz="2000">
                <a:latin typeface="+mj-lt"/>
              </a:rPr>
              <a:t>You may also ask for advice from one of the District’s Harassment Investigators – please contact </a:t>
            </a:r>
            <a:r>
              <a:rPr lang="en-US" sz="2000" b="1">
                <a:latin typeface="+mj-lt"/>
              </a:rPr>
              <a:t>Chandra Singh – Director of Human Resources.</a:t>
            </a:r>
          </a:p>
        </p:txBody>
      </p:sp>
    </p:spTree>
    <p:extLst>
      <p:ext uri="{BB962C8B-B14F-4D97-AF65-F5344CB8AC3E}">
        <p14:creationId xmlns:p14="http://schemas.microsoft.com/office/powerpoint/2010/main" val="3497523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2765-4F27-439B-9F05-3A43B9C59B4E}"/>
              </a:ext>
            </a:extLst>
          </p:cNvPr>
          <p:cNvSpPr>
            <a:spLocks noGrp="1"/>
          </p:cNvSpPr>
          <p:nvPr>
            <p:ph type="title"/>
          </p:nvPr>
        </p:nvSpPr>
        <p:spPr>
          <a:xfrm>
            <a:off x="323105" y="252340"/>
            <a:ext cx="7151066" cy="725649"/>
          </a:xfrm>
        </p:spPr>
        <p:txBody>
          <a:bodyPr>
            <a:noAutofit/>
          </a:bodyPr>
          <a:lstStyle/>
          <a:p>
            <a:r>
              <a:rPr lang="en-US" sz="4000">
                <a:latin typeface="+mj-lt"/>
              </a:rPr>
              <a:t>Dealing with incidents or complaints</a:t>
            </a:r>
          </a:p>
        </p:txBody>
      </p:sp>
      <p:sp>
        <p:nvSpPr>
          <p:cNvPr id="3" name="Content Placeholder 2">
            <a:extLst>
              <a:ext uri="{FF2B5EF4-FFF2-40B4-BE49-F238E27FC236}">
                <a16:creationId xmlns:a16="http://schemas.microsoft.com/office/drawing/2014/main" id="{184B052C-83F6-4C86-86E5-3E9056BCECEC}"/>
              </a:ext>
            </a:extLst>
          </p:cNvPr>
          <p:cNvSpPr>
            <a:spLocks noGrp="1"/>
          </p:cNvSpPr>
          <p:nvPr>
            <p:ph idx="1"/>
          </p:nvPr>
        </p:nvSpPr>
        <p:spPr>
          <a:xfrm>
            <a:off x="457200" y="2130642"/>
            <a:ext cx="8229600" cy="3480252"/>
          </a:xfrm>
        </p:spPr>
        <p:txBody>
          <a:bodyPr/>
          <a:lstStyle/>
          <a:p>
            <a:pPr>
              <a:buFont typeface="Wingdings" panose="05000000000000000000" pitchFamily="2" charset="2"/>
              <a:buChar char="§"/>
            </a:pPr>
            <a:r>
              <a:rPr lang="en-US" sz="2000">
                <a:latin typeface="+mj-lt"/>
              </a:rPr>
              <a:t>Investigations are conducted as soon as possible but they may take a long time to finish, depending on the circumstances.</a:t>
            </a:r>
          </a:p>
          <a:p>
            <a:pPr>
              <a:buFont typeface="Wingdings" panose="05000000000000000000" pitchFamily="2" charset="2"/>
              <a:buChar char="§"/>
            </a:pPr>
            <a:endParaRPr lang="en-US" sz="2000">
              <a:latin typeface="+mj-lt"/>
            </a:endParaRPr>
          </a:p>
          <a:p>
            <a:pPr>
              <a:buFont typeface="Wingdings" panose="05000000000000000000" pitchFamily="2" charset="2"/>
              <a:buChar char="§"/>
            </a:pPr>
            <a:r>
              <a:rPr lang="en-US" sz="2000">
                <a:latin typeface="+mj-lt"/>
              </a:rPr>
              <a:t>If an external investigator needs to be contracted, investigations may take longer to initiate.</a:t>
            </a:r>
          </a:p>
          <a:p>
            <a:pPr>
              <a:buFont typeface="Wingdings" panose="05000000000000000000" pitchFamily="2" charset="2"/>
              <a:buChar char="§"/>
            </a:pPr>
            <a:endParaRPr lang="en-US" sz="2000">
              <a:latin typeface="+mj-lt"/>
            </a:endParaRPr>
          </a:p>
          <a:p>
            <a:pPr>
              <a:buFont typeface="Wingdings" panose="05000000000000000000" pitchFamily="2" charset="2"/>
              <a:buChar char="§"/>
            </a:pPr>
            <a:r>
              <a:rPr lang="en-US" sz="2000">
                <a:latin typeface="+mj-lt"/>
              </a:rPr>
              <a:t>District is responsible for investigating complaints, following proper procedures, keeping the investigation confidential, reporting to the complainant and respondent after the investigation is complete, determining actions, and keeping records confidential.</a:t>
            </a:r>
          </a:p>
        </p:txBody>
      </p:sp>
    </p:spTree>
    <p:extLst>
      <p:ext uri="{BB962C8B-B14F-4D97-AF65-F5344CB8AC3E}">
        <p14:creationId xmlns:p14="http://schemas.microsoft.com/office/powerpoint/2010/main" val="3344128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37C2-1A7D-4271-8843-F275FD267525}"/>
              </a:ext>
            </a:extLst>
          </p:cNvPr>
          <p:cNvSpPr>
            <a:spLocks noGrp="1"/>
          </p:cNvSpPr>
          <p:nvPr>
            <p:ph type="title"/>
          </p:nvPr>
        </p:nvSpPr>
        <p:spPr>
          <a:xfrm>
            <a:off x="319285" y="249407"/>
            <a:ext cx="5397934" cy="616991"/>
          </a:xfrm>
        </p:spPr>
        <p:txBody>
          <a:bodyPr>
            <a:noAutofit/>
          </a:bodyPr>
          <a:lstStyle/>
          <a:p>
            <a:r>
              <a:rPr lang="en-US" sz="4000">
                <a:latin typeface="+mj-lt"/>
              </a:rPr>
              <a:t>What must workers do?</a:t>
            </a:r>
          </a:p>
        </p:txBody>
      </p:sp>
      <p:sp>
        <p:nvSpPr>
          <p:cNvPr id="3" name="Content Placeholder 2">
            <a:extLst>
              <a:ext uri="{FF2B5EF4-FFF2-40B4-BE49-F238E27FC236}">
                <a16:creationId xmlns:a16="http://schemas.microsoft.com/office/drawing/2014/main" id="{9EC5EB35-EB40-42CA-A27E-9C90F2F10DA4}"/>
              </a:ext>
            </a:extLst>
          </p:cNvPr>
          <p:cNvSpPr>
            <a:spLocks noGrp="1"/>
          </p:cNvSpPr>
          <p:nvPr>
            <p:ph idx="1"/>
          </p:nvPr>
        </p:nvSpPr>
        <p:spPr>
          <a:xfrm>
            <a:off x="350874" y="1261455"/>
            <a:ext cx="8442251" cy="5039832"/>
          </a:xfrm>
        </p:spPr>
        <p:txBody>
          <a:bodyPr/>
          <a:lstStyle/>
          <a:p>
            <a:r>
              <a:rPr lang="en-US" sz="2400">
                <a:latin typeface="+mj-lt"/>
              </a:rPr>
              <a:t>Report if they observe or experience bullying and harassment. </a:t>
            </a:r>
          </a:p>
          <a:p>
            <a:pPr marL="747713">
              <a:buFont typeface="Wingdings" panose="05000000000000000000" pitchFamily="2" charset="2"/>
              <a:buChar char="ü"/>
            </a:pPr>
            <a:r>
              <a:rPr lang="en-US" sz="2400">
                <a:latin typeface="+mj-lt"/>
              </a:rPr>
              <a:t>	</a:t>
            </a:r>
            <a:r>
              <a:rPr lang="en-US" sz="2000">
                <a:latin typeface="+mj-lt"/>
              </a:rPr>
              <a:t>Reporting Procedure:</a:t>
            </a:r>
          </a:p>
          <a:p>
            <a:pPr lvl="1"/>
            <a:endParaRPr lang="en-US" sz="2000">
              <a:latin typeface="+mj-lt"/>
            </a:endParaRPr>
          </a:p>
          <a:p>
            <a:pPr lvl="1">
              <a:buFont typeface="Courier New" panose="02070309020205020404" pitchFamily="49" charset="0"/>
              <a:buChar char="o"/>
            </a:pPr>
            <a:r>
              <a:rPr lang="en-US" sz="1600">
                <a:latin typeface="+mj-lt"/>
              </a:rPr>
              <a:t>Every employee is required to report incidents of bullying/harassment.</a:t>
            </a:r>
          </a:p>
          <a:p>
            <a:pPr marL="457200" lvl="1" indent="0">
              <a:buNone/>
            </a:pPr>
            <a:endParaRPr lang="en-US" sz="600">
              <a:latin typeface="+mj-lt"/>
            </a:endParaRPr>
          </a:p>
          <a:p>
            <a:pPr lvl="1">
              <a:buFont typeface="Courier New" panose="02070309020205020404" pitchFamily="49" charset="0"/>
              <a:buChar char="o"/>
            </a:pPr>
            <a:r>
              <a:rPr lang="en-US" sz="1600">
                <a:latin typeface="+mj-lt"/>
              </a:rPr>
              <a:t>Report to your direct management supervisor (</a:t>
            </a:r>
            <a:r>
              <a:rPr lang="en-US" sz="1600" err="1">
                <a:latin typeface="+mj-lt"/>
              </a:rPr>
              <a:t>eg</a:t>
            </a:r>
            <a:r>
              <a:rPr lang="en-US" sz="1600">
                <a:latin typeface="+mj-lt"/>
              </a:rPr>
              <a:t>: principal, site supervisor).</a:t>
            </a:r>
          </a:p>
          <a:p>
            <a:pPr lvl="1">
              <a:buFont typeface="Courier New" panose="02070309020205020404" pitchFamily="49" charset="0"/>
              <a:buChar char="o"/>
            </a:pPr>
            <a:endParaRPr lang="en-US" sz="600">
              <a:latin typeface="+mj-lt"/>
            </a:endParaRPr>
          </a:p>
          <a:p>
            <a:pPr lvl="1">
              <a:buFont typeface="Courier New" panose="02070309020205020404" pitchFamily="49" charset="0"/>
              <a:buChar char="o"/>
            </a:pPr>
            <a:r>
              <a:rPr lang="en-US" sz="1600">
                <a:latin typeface="+mj-lt"/>
              </a:rPr>
              <a:t>If the employer or supervisor is the alleged bully, then report to the Director of Human Resources and/or to a union representative.</a:t>
            </a:r>
          </a:p>
          <a:p>
            <a:pPr lvl="1">
              <a:buFont typeface="Courier New" panose="02070309020205020404" pitchFamily="49" charset="0"/>
              <a:buChar char="o"/>
            </a:pPr>
            <a:endParaRPr lang="en-US" sz="600">
              <a:latin typeface="+mj-lt"/>
            </a:endParaRPr>
          </a:p>
          <a:p>
            <a:pPr lvl="1">
              <a:buFont typeface="Courier New" panose="02070309020205020404" pitchFamily="49" charset="0"/>
              <a:buChar char="o"/>
            </a:pPr>
            <a:r>
              <a:rPr lang="en-US" sz="1600">
                <a:latin typeface="+mj-lt"/>
              </a:rPr>
              <a:t>You should report in writing – you may report by email, by letter, or by other written communique.</a:t>
            </a:r>
          </a:p>
          <a:p>
            <a:pPr lvl="1">
              <a:buFont typeface="Courier New" panose="02070309020205020404" pitchFamily="49" charset="0"/>
              <a:buChar char="o"/>
            </a:pPr>
            <a:endParaRPr lang="en-US" sz="1600">
              <a:latin typeface="+mj-lt"/>
            </a:endParaRPr>
          </a:p>
          <a:p>
            <a:r>
              <a:rPr lang="en-US" sz="2400">
                <a:latin typeface="+mj-lt"/>
              </a:rPr>
              <a:t>Not engage in workplace bullying and harassment.</a:t>
            </a:r>
          </a:p>
          <a:p>
            <a:endParaRPr lang="en-US" sz="2400">
              <a:latin typeface="+mj-lt"/>
            </a:endParaRPr>
          </a:p>
          <a:p>
            <a:r>
              <a:rPr lang="en-US" sz="2400">
                <a:latin typeface="+mj-lt"/>
              </a:rPr>
              <a:t>Apply and comply with workplace policies and procedures on respectful workplace.</a:t>
            </a:r>
          </a:p>
        </p:txBody>
      </p:sp>
    </p:spTree>
    <p:extLst>
      <p:ext uri="{BB962C8B-B14F-4D97-AF65-F5344CB8AC3E}">
        <p14:creationId xmlns:p14="http://schemas.microsoft.com/office/powerpoint/2010/main" val="4049112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5" y="261865"/>
            <a:ext cx="6267635" cy="614851"/>
          </a:xfrm>
        </p:spPr>
        <p:txBody>
          <a:bodyPr>
            <a:noAutofit/>
          </a:bodyPr>
          <a:lstStyle/>
          <a:p>
            <a:r>
              <a:rPr lang="en-US" sz="4000">
                <a:latin typeface="+mj-lt"/>
              </a:rPr>
              <a:t>SD8 Vision, Mission, Values</a:t>
            </a:r>
          </a:p>
        </p:txBody>
      </p:sp>
      <p:sp>
        <p:nvSpPr>
          <p:cNvPr id="3" name="Content Placeholder 2"/>
          <p:cNvSpPr>
            <a:spLocks noGrp="1"/>
          </p:cNvSpPr>
          <p:nvPr>
            <p:ph idx="1"/>
          </p:nvPr>
        </p:nvSpPr>
        <p:spPr>
          <a:xfrm>
            <a:off x="581486" y="1585732"/>
            <a:ext cx="8229600" cy="4290218"/>
          </a:xfrm>
        </p:spPr>
        <p:txBody>
          <a:bodyPr/>
          <a:lstStyle/>
          <a:p>
            <a:pPr marL="0" lvl="0" indent="0">
              <a:lnSpc>
                <a:spcPct val="107000"/>
              </a:lnSpc>
              <a:spcBef>
                <a:spcPts val="0"/>
              </a:spcBef>
              <a:spcAft>
                <a:spcPts val="0"/>
              </a:spcAft>
              <a:buNone/>
            </a:pPr>
            <a:r>
              <a:rPr lang="en-US" sz="3200" b="1">
                <a:solidFill>
                  <a:srgbClr val="1F497D"/>
                </a:solidFill>
                <a:latin typeface="+mj-lt"/>
                <a:ea typeface="MS Mincho"/>
                <a:cs typeface="Arial" panose="020B0604020202020204" pitchFamily="34" charset="0"/>
              </a:rPr>
              <a:t>Our Vision:</a:t>
            </a:r>
            <a:r>
              <a:rPr lang="en-US" sz="3200">
                <a:solidFill>
                  <a:srgbClr val="1F497D"/>
                </a:solidFill>
                <a:latin typeface="+mj-lt"/>
                <a:ea typeface="MS Mincho"/>
                <a:cs typeface="Arial" panose="020B0604020202020204" pitchFamily="34" charset="0"/>
              </a:rPr>
              <a:t>	Our learners grow as global citizens in an innovative and inclusive community.  </a:t>
            </a:r>
            <a:endParaRPr lang="en-US" sz="3200">
              <a:solidFill>
                <a:srgbClr val="1F497D"/>
              </a:solidFill>
              <a:latin typeface="+mj-lt"/>
              <a:ea typeface="Calibri" panose="020F0502020204030204" pitchFamily="34" charset="0"/>
              <a:cs typeface="Times New Roman" panose="02020603050405020304" pitchFamily="18" charset="0"/>
            </a:endParaRPr>
          </a:p>
          <a:p>
            <a:pPr marL="0" lvl="0" indent="0">
              <a:lnSpc>
                <a:spcPct val="107000"/>
              </a:lnSpc>
              <a:spcBef>
                <a:spcPts val="0"/>
              </a:spcBef>
              <a:spcAft>
                <a:spcPts val="0"/>
              </a:spcAft>
              <a:buNone/>
            </a:pPr>
            <a:r>
              <a:rPr lang="en-US" sz="3200" b="1">
                <a:solidFill>
                  <a:srgbClr val="1F497D"/>
                </a:solidFill>
                <a:latin typeface="+mj-lt"/>
                <a:ea typeface="MS Mincho"/>
                <a:cs typeface="Arial" panose="020B0604020202020204" pitchFamily="34" charset="0"/>
              </a:rPr>
              <a:t> </a:t>
            </a:r>
          </a:p>
          <a:p>
            <a:pPr marL="0" lvl="0" indent="0">
              <a:lnSpc>
                <a:spcPct val="107000"/>
              </a:lnSpc>
              <a:spcBef>
                <a:spcPts val="0"/>
              </a:spcBef>
              <a:spcAft>
                <a:spcPts val="0"/>
              </a:spcAft>
              <a:buNone/>
            </a:pPr>
            <a:endParaRPr lang="en-US" sz="3200">
              <a:solidFill>
                <a:srgbClr val="1F497D"/>
              </a:solidFill>
              <a:latin typeface="+mj-lt"/>
              <a:ea typeface="Calibri" panose="020F0502020204030204" pitchFamily="34" charset="0"/>
              <a:cs typeface="Times New Roman" panose="02020603050405020304" pitchFamily="18" charset="0"/>
            </a:endParaRPr>
          </a:p>
          <a:p>
            <a:pPr marL="0" lvl="0" indent="0">
              <a:lnSpc>
                <a:spcPct val="107000"/>
              </a:lnSpc>
              <a:spcBef>
                <a:spcPts val="0"/>
              </a:spcBef>
              <a:spcAft>
                <a:spcPts val="0"/>
              </a:spcAft>
              <a:buNone/>
            </a:pPr>
            <a:r>
              <a:rPr lang="en-US" sz="3200" b="1">
                <a:solidFill>
                  <a:srgbClr val="1F497D"/>
                </a:solidFill>
                <a:latin typeface="+mj-lt"/>
                <a:ea typeface="MS Mincho"/>
                <a:cs typeface="Arial" panose="020B0604020202020204" pitchFamily="34" charset="0"/>
              </a:rPr>
              <a:t>Our Mission:</a:t>
            </a:r>
            <a:r>
              <a:rPr lang="en-US" sz="3200">
                <a:solidFill>
                  <a:srgbClr val="1F497D"/>
                </a:solidFill>
                <a:latin typeface="+mj-lt"/>
                <a:ea typeface="MS Mincho"/>
                <a:cs typeface="Arial" panose="020B0604020202020204" pitchFamily="34" charset="0"/>
              </a:rPr>
              <a:t> </a:t>
            </a:r>
            <a:r>
              <a:rPr lang="en-US" sz="3200">
                <a:solidFill>
                  <a:srgbClr val="1F497D"/>
                </a:solidFill>
                <a:ea typeface="MS Mincho"/>
                <a:cs typeface="Arial" panose="020B0604020202020204" pitchFamily="34" charset="0"/>
              </a:rPr>
              <a:t>We inspire and support each learner to thrive in a caring learning environment. </a:t>
            </a:r>
          </a:p>
          <a:p>
            <a:pPr marL="0" lvl="0" indent="0">
              <a:lnSpc>
                <a:spcPct val="107000"/>
              </a:lnSpc>
              <a:spcBef>
                <a:spcPts val="0"/>
              </a:spcBef>
              <a:spcAft>
                <a:spcPts val="0"/>
              </a:spcAft>
              <a:buNone/>
            </a:pPr>
            <a:r>
              <a:rPr lang="en-US" b="1">
                <a:solidFill>
                  <a:srgbClr val="1F497D"/>
                </a:solidFill>
                <a:latin typeface="+mj-lt"/>
                <a:ea typeface="MS Mincho"/>
                <a:cs typeface="Arial" panose="020B0604020202020204" pitchFamily="34" charset="0"/>
              </a:rPr>
              <a:t> </a:t>
            </a:r>
            <a:endParaRPr lang="en-US">
              <a:solidFill>
                <a:srgbClr val="1F497D"/>
              </a:solidFill>
              <a:latin typeface="+mj-lt"/>
              <a:ea typeface="Calibri" panose="020F0502020204030204" pitchFamily="34" charset="0"/>
              <a:cs typeface="Times New Roman" panose="02020603050405020304" pitchFamily="18" charset="0"/>
            </a:endParaRPr>
          </a:p>
          <a:p>
            <a:endParaRPr lang="en-US">
              <a:solidFill>
                <a:srgbClr val="1F497D"/>
              </a:solidFill>
              <a:latin typeface="+mj-lt"/>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985977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24BB-3C95-4C52-9202-21222E70658F}"/>
              </a:ext>
            </a:extLst>
          </p:cNvPr>
          <p:cNvSpPr>
            <a:spLocks noGrp="1"/>
          </p:cNvSpPr>
          <p:nvPr>
            <p:ph type="title"/>
          </p:nvPr>
        </p:nvSpPr>
        <p:spPr>
          <a:xfrm>
            <a:off x="295957" y="197178"/>
            <a:ext cx="6158110" cy="658382"/>
          </a:xfrm>
        </p:spPr>
        <p:txBody>
          <a:bodyPr>
            <a:noAutofit/>
          </a:bodyPr>
          <a:lstStyle/>
          <a:p>
            <a:r>
              <a:rPr lang="en-US" sz="4000">
                <a:latin typeface="+mj-lt"/>
              </a:rPr>
              <a:t>What must supervisors do?</a:t>
            </a:r>
          </a:p>
        </p:txBody>
      </p:sp>
      <p:sp>
        <p:nvSpPr>
          <p:cNvPr id="3" name="Content Placeholder 2">
            <a:extLst>
              <a:ext uri="{FF2B5EF4-FFF2-40B4-BE49-F238E27FC236}">
                <a16:creationId xmlns:a16="http://schemas.microsoft.com/office/drawing/2014/main" id="{EF5C1AE1-839B-4B90-8B40-329DD4C6AE92}"/>
              </a:ext>
            </a:extLst>
          </p:cNvPr>
          <p:cNvSpPr>
            <a:spLocks noGrp="1"/>
          </p:cNvSpPr>
          <p:nvPr>
            <p:ph idx="1"/>
          </p:nvPr>
        </p:nvSpPr>
        <p:spPr>
          <a:xfrm>
            <a:off x="457200" y="2440289"/>
            <a:ext cx="8229600" cy="2269417"/>
          </a:xfrm>
        </p:spPr>
        <p:txBody>
          <a:bodyPr/>
          <a:lstStyle/>
          <a:p>
            <a:pPr>
              <a:buFont typeface="Wingdings" panose="05000000000000000000" pitchFamily="2" charset="2"/>
              <a:buChar char="§"/>
            </a:pPr>
            <a:r>
              <a:rPr lang="en-US" sz="2000">
                <a:latin typeface="+mj-lt"/>
              </a:rPr>
              <a:t>Document all complaints and report to the Director of Human Resources</a:t>
            </a:r>
          </a:p>
          <a:p>
            <a:pPr>
              <a:buFont typeface="Wingdings" panose="05000000000000000000" pitchFamily="2" charset="2"/>
              <a:buChar char="§"/>
            </a:pPr>
            <a:endParaRPr lang="en-US" sz="2000">
              <a:latin typeface="+mj-lt"/>
            </a:endParaRPr>
          </a:p>
          <a:p>
            <a:pPr>
              <a:buFont typeface="Wingdings" panose="05000000000000000000" pitchFamily="2" charset="2"/>
              <a:buChar char="§"/>
            </a:pPr>
            <a:r>
              <a:rPr lang="en-US" sz="2000">
                <a:latin typeface="+mj-lt"/>
              </a:rPr>
              <a:t>Not engage in bullying and harassment.</a:t>
            </a:r>
          </a:p>
          <a:p>
            <a:pPr>
              <a:buFont typeface="Wingdings" panose="05000000000000000000" pitchFamily="2" charset="2"/>
              <a:buChar char="§"/>
            </a:pPr>
            <a:endParaRPr lang="en-US" sz="2000">
              <a:latin typeface="+mj-lt"/>
            </a:endParaRPr>
          </a:p>
          <a:p>
            <a:pPr>
              <a:buFont typeface="Wingdings" panose="05000000000000000000" pitchFamily="2" charset="2"/>
              <a:buChar char="§"/>
            </a:pPr>
            <a:r>
              <a:rPr lang="en-US" sz="2000">
                <a:latin typeface="+mj-lt"/>
              </a:rPr>
              <a:t>Apply and comply with workplace policies and procedures on respectful workplace</a:t>
            </a:r>
          </a:p>
        </p:txBody>
      </p:sp>
    </p:spTree>
    <p:extLst>
      <p:ext uri="{BB962C8B-B14F-4D97-AF65-F5344CB8AC3E}">
        <p14:creationId xmlns:p14="http://schemas.microsoft.com/office/powerpoint/2010/main" val="3412426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3AA0-FFAE-4414-AFA7-9400B91E3C5B}"/>
              </a:ext>
            </a:extLst>
          </p:cNvPr>
          <p:cNvSpPr>
            <a:spLocks noGrp="1"/>
          </p:cNvSpPr>
          <p:nvPr>
            <p:ph type="title"/>
          </p:nvPr>
        </p:nvSpPr>
        <p:spPr>
          <a:xfrm>
            <a:off x="329609" y="248187"/>
            <a:ext cx="7053412" cy="1086644"/>
          </a:xfrm>
        </p:spPr>
        <p:txBody>
          <a:bodyPr>
            <a:noAutofit/>
          </a:bodyPr>
          <a:lstStyle/>
          <a:p>
            <a:r>
              <a:rPr lang="en-US" sz="4000">
                <a:latin typeface="+mj-lt"/>
              </a:rPr>
              <a:t>What can co-workers do to support a respectful workplace?</a:t>
            </a:r>
          </a:p>
        </p:txBody>
      </p:sp>
      <p:sp>
        <p:nvSpPr>
          <p:cNvPr id="3" name="Content Placeholder 2">
            <a:extLst>
              <a:ext uri="{FF2B5EF4-FFF2-40B4-BE49-F238E27FC236}">
                <a16:creationId xmlns:a16="http://schemas.microsoft.com/office/drawing/2014/main" id="{EF8725AE-9465-412F-A172-66829936CE8F}"/>
              </a:ext>
            </a:extLst>
          </p:cNvPr>
          <p:cNvSpPr>
            <a:spLocks noGrp="1"/>
          </p:cNvSpPr>
          <p:nvPr>
            <p:ph idx="1"/>
          </p:nvPr>
        </p:nvSpPr>
        <p:spPr>
          <a:xfrm>
            <a:off x="625876" y="1927467"/>
            <a:ext cx="8229600" cy="3003065"/>
          </a:xfrm>
        </p:spPr>
        <p:txBody>
          <a:bodyPr/>
          <a:lstStyle/>
          <a:p>
            <a:r>
              <a:rPr lang="en-US" sz="2000">
                <a:latin typeface="+mj-lt"/>
              </a:rPr>
              <a:t>Listen to the target</a:t>
            </a:r>
          </a:p>
          <a:p>
            <a:endParaRPr lang="en-US" sz="2000">
              <a:latin typeface="+mj-lt"/>
            </a:endParaRPr>
          </a:p>
          <a:p>
            <a:r>
              <a:rPr lang="en-US" sz="2000">
                <a:latin typeface="+mj-lt"/>
              </a:rPr>
              <a:t>Don’t gossip</a:t>
            </a:r>
          </a:p>
          <a:p>
            <a:endParaRPr lang="en-US" sz="2000">
              <a:latin typeface="+mj-lt"/>
            </a:endParaRPr>
          </a:p>
          <a:p>
            <a:r>
              <a:rPr lang="en-US" sz="2000">
                <a:latin typeface="+mj-lt"/>
              </a:rPr>
              <a:t>Offer support (e.g., employee assistance program, counselor)</a:t>
            </a:r>
          </a:p>
          <a:p>
            <a:endParaRPr lang="en-US" sz="2000">
              <a:latin typeface="+mj-lt"/>
            </a:endParaRPr>
          </a:p>
          <a:p>
            <a:r>
              <a:rPr lang="en-US" sz="2000">
                <a:latin typeface="+mj-lt"/>
              </a:rPr>
              <a:t>Document details of what you see to share in an investigation</a:t>
            </a:r>
          </a:p>
          <a:p>
            <a:pPr marL="0" indent="0">
              <a:buNone/>
            </a:pPr>
            <a:r>
              <a:rPr lang="en-US" sz="2000">
                <a:latin typeface="+mj-lt"/>
              </a:rPr>
              <a:t>	– Dates</a:t>
            </a:r>
          </a:p>
          <a:p>
            <a:pPr marL="0" indent="0">
              <a:buNone/>
            </a:pPr>
            <a:r>
              <a:rPr lang="en-US" sz="2000">
                <a:latin typeface="+mj-lt"/>
              </a:rPr>
              <a:t>	– Details</a:t>
            </a:r>
          </a:p>
          <a:p>
            <a:pPr marL="0" indent="0">
              <a:buNone/>
            </a:pPr>
            <a:r>
              <a:rPr lang="en-US" sz="2000">
                <a:latin typeface="+mj-lt"/>
              </a:rPr>
              <a:t>	– Witnesses</a:t>
            </a:r>
          </a:p>
          <a:p>
            <a:pPr marL="0" indent="0">
              <a:buNone/>
            </a:pPr>
            <a:endParaRPr lang="en-US" sz="2000">
              <a:latin typeface="+mj-lt"/>
            </a:endParaRPr>
          </a:p>
          <a:p>
            <a:r>
              <a:rPr lang="en-US" sz="2000">
                <a:latin typeface="+mj-lt"/>
              </a:rPr>
              <a:t>Tell the bully to stop</a:t>
            </a:r>
          </a:p>
        </p:txBody>
      </p:sp>
    </p:spTree>
    <p:extLst>
      <p:ext uri="{BB962C8B-B14F-4D97-AF65-F5344CB8AC3E}">
        <p14:creationId xmlns:p14="http://schemas.microsoft.com/office/powerpoint/2010/main" val="574615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482B-F28E-498E-AE7F-6F6412FCC7E1}"/>
              </a:ext>
            </a:extLst>
          </p:cNvPr>
          <p:cNvSpPr>
            <a:spLocks noGrp="1"/>
          </p:cNvSpPr>
          <p:nvPr>
            <p:ph type="title"/>
          </p:nvPr>
        </p:nvSpPr>
        <p:spPr>
          <a:xfrm>
            <a:off x="296060" y="227061"/>
            <a:ext cx="5882799" cy="670154"/>
          </a:xfrm>
        </p:spPr>
        <p:txBody>
          <a:bodyPr>
            <a:noAutofit/>
          </a:bodyPr>
          <a:lstStyle/>
          <a:p>
            <a:r>
              <a:rPr lang="en-US" sz="4000">
                <a:latin typeface="+mj-lt"/>
              </a:rPr>
              <a:t>Talking to an alleged bully</a:t>
            </a:r>
          </a:p>
        </p:txBody>
      </p:sp>
      <p:sp>
        <p:nvSpPr>
          <p:cNvPr id="3" name="Content Placeholder 2">
            <a:extLst>
              <a:ext uri="{FF2B5EF4-FFF2-40B4-BE49-F238E27FC236}">
                <a16:creationId xmlns:a16="http://schemas.microsoft.com/office/drawing/2014/main" id="{536209AE-6BB2-432D-A37B-5875D22729BA}"/>
              </a:ext>
            </a:extLst>
          </p:cNvPr>
          <p:cNvSpPr>
            <a:spLocks noGrp="1"/>
          </p:cNvSpPr>
          <p:nvPr>
            <p:ph idx="1"/>
          </p:nvPr>
        </p:nvSpPr>
        <p:spPr>
          <a:xfrm>
            <a:off x="767918" y="1745045"/>
            <a:ext cx="8229600" cy="2375744"/>
          </a:xfrm>
        </p:spPr>
        <p:txBody>
          <a:bodyPr/>
          <a:lstStyle/>
          <a:p>
            <a:pPr marL="0" indent="0">
              <a:buNone/>
            </a:pPr>
            <a:r>
              <a:rPr lang="en-US" sz="2000" i="1">
                <a:latin typeface="+mj-lt"/>
              </a:rPr>
              <a:t>If you are the target of or witness to, bullying and harassment:</a:t>
            </a:r>
          </a:p>
          <a:p>
            <a:pPr marL="0" indent="0">
              <a:buNone/>
            </a:pPr>
            <a:endParaRPr lang="en-US" sz="2000" i="1">
              <a:latin typeface="+mj-lt"/>
            </a:endParaRPr>
          </a:p>
          <a:p>
            <a:pPr marL="0" indent="0">
              <a:buNone/>
            </a:pPr>
            <a:r>
              <a:rPr lang="en-US" sz="2000">
                <a:latin typeface="+mj-lt"/>
              </a:rPr>
              <a:t>	– Tell the bully what behavior was inappropriate</a:t>
            </a:r>
          </a:p>
          <a:p>
            <a:pPr marL="0" indent="0">
              <a:buNone/>
            </a:pPr>
            <a:endParaRPr lang="en-US" sz="2000">
              <a:latin typeface="+mj-lt"/>
            </a:endParaRPr>
          </a:p>
          <a:p>
            <a:pPr marL="0" indent="0">
              <a:buNone/>
            </a:pPr>
            <a:r>
              <a:rPr lang="en-US" sz="2000">
                <a:latin typeface="+mj-lt"/>
              </a:rPr>
              <a:t>	– Make it clear the behavior is unwanted and unacceptable</a:t>
            </a:r>
          </a:p>
          <a:p>
            <a:pPr marL="0" indent="0">
              <a:buNone/>
            </a:pPr>
            <a:endParaRPr lang="en-US" sz="2000">
              <a:latin typeface="+mj-lt"/>
            </a:endParaRPr>
          </a:p>
          <a:p>
            <a:pPr marL="0" indent="0">
              <a:buNone/>
            </a:pPr>
            <a:r>
              <a:rPr lang="en-US" sz="2000">
                <a:latin typeface="+mj-lt"/>
              </a:rPr>
              <a:t>	– Stay calm</a:t>
            </a:r>
          </a:p>
          <a:p>
            <a:pPr marL="0" indent="0">
              <a:buNone/>
            </a:pPr>
            <a:endParaRPr lang="en-US" sz="2000">
              <a:latin typeface="+mj-lt"/>
            </a:endParaRPr>
          </a:p>
          <a:p>
            <a:pPr marL="0" indent="0">
              <a:buNone/>
            </a:pPr>
            <a:r>
              <a:rPr lang="en-US" sz="2000">
                <a:latin typeface="+mj-lt"/>
              </a:rPr>
              <a:t>	– Don’t retaliate</a:t>
            </a:r>
          </a:p>
          <a:p>
            <a:pPr marL="0" indent="0">
              <a:buNone/>
            </a:pPr>
            <a:endParaRPr lang="en-US" sz="2000">
              <a:latin typeface="+mj-lt"/>
            </a:endParaRPr>
          </a:p>
          <a:p>
            <a:pPr marL="0" indent="0">
              <a:buNone/>
            </a:pPr>
            <a:r>
              <a:rPr lang="en-US" sz="2000">
                <a:latin typeface="+mj-lt"/>
              </a:rPr>
              <a:t>	– </a:t>
            </a:r>
            <a:r>
              <a:rPr lang="en-US" sz="2000" b="1">
                <a:latin typeface="+mj-lt"/>
              </a:rPr>
              <a:t>Report it</a:t>
            </a:r>
          </a:p>
        </p:txBody>
      </p:sp>
    </p:spTree>
    <p:extLst>
      <p:ext uri="{BB962C8B-B14F-4D97-AF65-F5344CB8AC3E}">
        <p14:creationId xmlns:p14="http://schemas.microsoft.com/office/powerpoint/2010/main" val="10881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7B08-515B-47B2-8C6F-F8AE900771E7}"/>
              </a:ext>
            </a:extLst>
          </p:cNvPr>
          <p:cNvSpPr>
            <a:spLocks noGrp="1"/>
          </p:cNvSpPr>
          <p:nvPr>
            <p:ph type="title"/>
          </p:nvPr>
        </p:nvSpPr>
        <p:spPr>
          <a:xfrm>
            <a:off x="382772" y="300813"/>
            <a:ext cx="6772630" cy="670154"/>
          </a:xfrm>
        </p:spPr>
        <p:txBody>
          <a:bodyPr>
            <a:noAutofit/>
          </a:bodyPr>
          <a:lstStyle/>
          <a:p>
            <a:r>
              <a:rPr lang="en-US" sz="4000" dirty="0">
                <a:latin typeface="+mj-lt"/>
              </a:rPr>
              <a:t>Related Documents</a:t>
            </a:r>
          </a:p>
        </p:txBody>
      </p:sp>
      <p:sp>
        <p:nvSpPr>
          <p:cNvPr id="3" name="Content Placeholder 2">
            <a:extLst>
              <a:ext uri="{FF2B5EF4-FFF2-40B4-BE49-F238E27FC236}">
                <a16:creationId xmlns:a16="http://schemas.microsoft.com/office/drawing/2014/main" id="{655C59A3-1974-4C50-A853-2DF7F358D178}"/>
              </a:ext>
            </a:extLst>
          </p:cNvPr>
          <p:cNvSpPr>
            <a:spLocks noGrp="1"/>
          </p:cNvSpPr>
          <p:nvPr>
            <p:ph idx="1"/>
          </p:nvPr>
        </p:nvSpPr>
        <p:spPr>
          <a:xfrm>
            <a:off x="783454" y="1677086"/>
            <a:ext cx="8191870" cy="4253198"/>
          </a:xfrm>
        </p:spPr>
        <p:txBody>
          <a:bodyPr lIns="91440" tIns="45720" rIns="91440" bIns="45720" anchor="t"/>
          <a:lstStyle/>
          <a:p>
            <a:r>
              <a:rPr lang="en-US" sz="2400" dirty="0">
                <a:latin typeface="+mj-lt"/>
              </a:rPr>
              <a:t>B.C. Human Rights Code</a:t>
            </a:r>
          </a:p>
          <a:p>
            <a:endParaRPr lang="en-US" sz="1050" dirty="0">
              <a:latin typeface="+mj-lt"/>
            </a:endParaRPr>
          </a:p>
          <a:p>
            <a:r>
              <a:rPr lang="en-US" sz="2400" dirty="0">
                <a:latin typeface="+mj-lt"/>
              </a:rPr>
              <a:t>Workers’ Compensation Act Legislation and Regulations</a:t>
            </a:r>
          </a:p>
          <a:p>
            <a:endParaRPr lang="en-US" sz="1050" dirty="0">
              <a:latin typeface="+mj-lt"/>
            </a:endParaRPr>
          </a:p>
          <a:p>
            <a:r>
              <a:rPr lang="en-US" sz="2400" dirty="0">
                <a:latin typeface="+mj-lt"/>
              </a:rPr>
              <a:t>BCTF Collective Agreements (both provincial and local)</a:t>
            </a:r>
          </a:p>
          <a:p>
            <a:endParaRPr lang="en-US" sz="1050" dirty="0">
              <a:latin typeface="+mj-lt"/>
            </a:endParaRPr>
          </a:p>
          <a:p>
            <a:r>
              <a:rPr lang="en-US" sz="2400" dirty="0">
                <a:latin typeface="+mj-lt"/>
                <a:hlinkClick r:id="rId2"/>
              </a:rPr>
              <a:t>CUPE Collective Agreement</a:t>
            </a:r>
            <a:endParaRPr lang="en-US" sz="2400" dirty="0">
              <a:latin typeface="+mj-lt"/>
            </a:endParaRPr>
          </a:p>
          <a:p>
            <a:endParaRPr lang="en-US" sz="1050" dirty="0">
              <a:latin typeface="+mj-lt"/>
            </a:endParaRPr>
          </a:p>
          <a:p>
            <a:r>
              <a:rPr lang="en-US" sz="2400" dirty="0">
                <a:latin typeface="+mj-lt"/>
                <a:hlinkClick r:id="rId3"/>
              </a:rPr>
              <a:t>SD#8 Admin Procedures </a:t>
            </a:r>
            <a:r>
              <a:rPr lang="en-US" sz="2400" dirty="0">
                <a:latin typeface="+mj-lt"/>
              </a:rPr>
              <a:t>4001 Respectful Workplace Program</a:t>
            </a:r>
          </a:p>
          <a:p>
            <a:endParaRPr lang="en-US" sz="1050" dirty="0">
              <a:latin typeface="+mj-lt"/>
            </a:endParaRPr>
          </a:p>
        </p:txBody>
      </p:sp>
    </p:spTree>
    <p:extLst>
      <p:ext uri="{BB962C8B-B14F-4D97-AF65-F5344CB8AC3E}">
        <p14:creationId xmlns:p14="http://schemas.microsoft.com/office/powerpoint/2010/main" val="259571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8F34-A8E9-4821-AC2A-5FE252428A74}"/>
              </a:ext>
            </a:extLst>
          </p:cNvPr>
          <p:cNvSpPr>
            <a:spLocks noGrp="1"/>
          </p:cNvSpPr>
          <p:nvPr>
            <p:ph type="title"/>
          </p:nvPr>
        </p:nvSpPr>
        <p:spPr>
          <a:xfrm>
            <a:off x="248573" y="414367"/>
            <a:ext cx="5051395" cy="702052"/>
          </a:xfrm>
        </p:spPr>
        <p:txBody>
          <a:bodyPr>
            <a:noAutofit/>
          </a:bodyPr>
          <a:lstStyle/>
          <a:p>
            <a:r>
              <a:rPr lang="en-US" sz="4000">
                <a:latin typeface="+mj-lt"/>
              </a:rPr>
              <a:t>For more information</a:t>
            </a:r>
          </a:p>
        </p:txBody>
      </p:sp>
      <p:sp>
        <p:nvSpPr>
          <p:cNvPr id="3" name="Content Placeholder 2">
            <a:extLst>
              <a:ext uri="{FF2B5EF4-FFF2-40B4-BE49-F238E27FC236}">
                <a16:creationId xmlns:a16="http://schemas.microsoft.com/office/drawing/2014/main" id="{4D1736D4-CE43-4EBD-877D-ED1050DBBB4F}"/>
              </a:ext>
            </a:extLst>
          </p:cNvPr>
          <p:cNvSpPr>
            <a:spLocks noGrp="1"/>
          </p:cNvSpPr>
          <p:nvPr>
            <p:ph idx="1"/>
          </p:nvPr>
        </p:nvSpPr>
        <p:spPr>
          <a:xfrm>
            <a:off x="352887" y="1982057"/>
            <a:ext cx="8438225" cy="3679055"/>
          </a:xfrm>
        </p:spPr>
        <p:txBody>
          <a:bodyPr/>
          <a:lstStyle/>
          <a:p>
            <a:r>
              <a:rPr lang="en-US" sz="2000">
                <a:latin typeface="+mj-lt"/>
              </a:rPr>
              <a:t>School District #8 policies and procedures can be found at </a:t>
            </a:r>
            <a:r>
              <a:rPr lang="en-US" sz="2000">
                <a:solidFill>
                  <a:srgbClr val="00B050"/>
                </a:solidFill>
                <a:latin typeface="+mj-lt"/>
                <a:hlinkClick r:id="rId2">
                  <a:extLst>
                    <a:ext uri="{A12FA001-AC4F-418D-AE19-62706E023703}">
                      <ahyp:hlinkClr xmlns:ahyp="http://schemas.microsoft.com/office/drawing/2018/hyperlinkcolor" val="tx"/>
                    </a:ext>
                  </a:extLst>
                </a:hlinkClick>
              </a:rPr>
              <a:t>http://www.sd8.bc.ca/Policy/</a:t>
            </a:r>
            <a:endParaRPr lang="en-US" sz="2000">
              <a:solidFill>
                <a:srgbClr val="00B050"/>
              </a:solidFill>
              <a:latin typeface="+mj-lt"/>
            </a:endParaRPr>
          </a:p>
          <a:p>
            <a:pPr marL="0" indent="0">
              <a:buNone/>
            </a:pPr>
            <a:endParaRPr lang="en-US" sz="2000">
              <a:latin typeface="+mj-lt"/>
            </a:endParaRPr>
          </a:p>
          <a:p>
            <a:r>
              <a:rPr lang="en-US" sz="2000">
                <a:latin typeface="+mj-lt"/>
              </a:rPr>
              <a:t>For more information, contact our respectful workplace representative at </a:t>
            </a:r>
            <a:r>
              <a:rPr lang="en-US" sz="2000">
                <a:solidFill>
                  <a:srgbClr val="00B050"/>
                </a:solidFill>
                <a:latin typeface="+mj-lt"/>
                <a:hlinkClick r:id="rId3">
                  <a:extLst>
                    <a:ext uri="{A12FA001-AC4F-418D-AE19-62706E023703}">
                      <ahyp:hlinkClr xmlns:ahyp="http://schemas.microsoft.com/office/drawing/2018/hyperlinkcolor" val="tx"/>
                    </a:ext>
                  </a:extLst>
                </a:hlinkClick>
              </a:rPr>
              <a:t>Chandra.singh@sd8.bc.ca</a:t>
            </a:r>
            <a:r>
              <a:rPr lang="en-US" sz="2000">
                <a:solidFill>
                  <a:srgbClr val="00B050"/>
                </a:solidFill>
                <a:latin typeface="+mj-lt"/>
              </a:rPr>
              <a:t> </a:t>
            </a:r>
          </a:p>
          <a:p>
            <a:pPr marL="0" indent="0">
              <a:buNone/>
            </a:pPr>
            <a:endParaRPr lang="en-US" sz="2000">
              <a:latin typeface="+mj-lt"/>
            </a:endParaRPr>
          </a:p>
          <a:p>
            <a:r>
              <a:rPr lang="en-US" sz="2000">
                <a:latin typeface="+mj-lt"/>
              </a:rPr>
              <a:t>For more tips, resources and information, visit:</a:t>
            </a:r>
          </a:p>
          <a:p>
            <a:pPr marL="0" indent="0">
              <a:buNone/>
            </a:pPr>
            <a:endParaRPr lang="en-US" sz="2000">
              <a:latin typeface="+mj-lt"/>
            </a:endParaRPr>
          </a:p>
          <a:p>
            <a:pPr marL="0" indent="0">
              <a:buNone/>
            </a:pPr>
            <a:r>
              <a:rPr lang="en-US" sz="1600">
                <a:solidFill>
                  <a:srgbClr val="00B050"/>
                </a:solidFill>
                <a:latin typeface="+mj-lt"/>
                <a:hlinkClick r:id="rId4">
                  <a:extLst>
                    <a:ext uri="{A12FA001-AC4F-418D-AE19-62706E023703}">
                      <ahyp:hlinkClr xmlns:ahyp="http://schemas.microsoft.com/office/drawing/2018/hyperlinkcolor" val="tx"/>
                    </a:ext>
                  </a:extLst>
                </a:hlinkClick>
              </a:rPr>
              <a:t>https://www.worksafebc.com/en/health-safety/hazards-exposures/bullying-harassment</a:t>
            </a:r>
            <a:endParaRPr lang="en-US" sz="2400">
              <a:solidFill>
                <a:srgbClr val="00B050"/>
              </a:solidFill>
              <a:latin typeface="+mj-lt"/>
            </a:endParaRPr>
          </a:p>
        </p:txBody>
      </p:sp>
    </p:spTree>
    <p:extLst>
      <p:ext uri="{BB962C8B-B14F-4D97-AF65-F5344CB8AC3E}">
        <p14:creationId xmlns:p14="http://schemas.microsoft.com/office/powerpoint/2010/main" val="1825494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FFC3-945F-8AE9-6CED-219E2881C524}"/>
              </a:ext>
            </a:extLst>
          </p:cNvPr>
          <p:cNvSpPr>
            <a:spLocks noGrp="1"/>
          </p:cNvSpPr>
          <p:nvPr>
            <p:ph type="title"/>
          </p:nvPr>
        </p:nvSpPr>
        <p:spPr>
          <a:xfrm>
            <a:off x="262680" y="434395"/>
            <a:ext cx="8229600" cy="1208995"/>
          </a:xfrm>
        </p:spPr>
        <p:txBody>
          <a:bodyPr>
            <a:normAutofit/>
          </a:bodyPr>
          <a:lstStyle/>
          <a:p>
            <a:r>
              <a:rPr lang="en-US" sz="4000">
                <a:latin typeface="+mj-lt"/>
              </a:rPr>
              <a:t>Cultural Safety</a:t>
            </a:r>
          </a:p>
        </p:txBody>
      </p:sp>
      <p:sp>
        <p:nvSpPr>
          <p:cNvPr id="3" name="TextBox 2">
            <a:extLst>
              <a:ext uri="{FF2B5EF4-FFF2-40B4-BE49-F238E27FC236}">
                <a16:creationId xmlns:a16="http://schemas.microsoft.com/office/drawing/2014/main" id="{F79537CA-A55B-83A1-C5A3-B1B4442E3E33}"/>
              </a:ext>
            </a:extLst>
          </p:cNvPr>
          <p:cNvSpPr txBox="1"/>
          <p:nvPr/>
        </p:nvSpPr>
        <p:spPr>
          <a:xfrm>
            <a:off x="537000" y="1891965"/>
            <a:ext cx="8371840" cy="3217740"/>
          </a:xfrm>
          <a:prstGeom prst="rect">
            <a:avLst/>
          </a:prstGeom>
          <a:noFill/>
        </p:spPr>
        <p:txBody>
          <a:bodyPr wrap="square" rtlCol="0">
            <a:spAutoFit/>
          </a:bodyPr>
          <a:lstStyle/>
          <a:p>
            <a:pPr marL="0" marR="0">
              <a:lnSpc>
                <a:spcPct val="107000"/>
              </a:lnSpc>
              <a:spcBef>
                <a:spcPts val="0"/>
              </a:spcBef>
              <a:spcAft>
                <a:spcPts val="800"/>
              </a:spcAft>
            </a:pPr>
            <a:r>
              <a:rPr lang="en-US" sz="2000" b="1">
                <a:solidFill>
                  <a:srgbClr val="245E84"/>
                </a:solidFill>
                <a:effectLst/>
                <a:latin typeface="+mj-lt"/>
                <a:ea typeface="Calibri" panose="020F0502020204030204" pitchFamily="34" charset="0"/>
                <a:cs typeface="Times New Roman" panose="02020603050405020304" pitchFamily="18" charset="0"/>
              </a:rPr>
              <a:t>What is Cultural Safety? </a:t>
            </a:r>
          </a:p>
          <a:p>
            <a:pPr marL="0" marR="0">
              <a:lnSpc>
                <a:spcPct val="107000"/>
              </a:lnSpc>
              <a:spcBef>
                <a:spcPts val="0"/>
              </a:spcBef>
              <a:spcAft>
                <a:spcPts val="800"/>
              </a:spcAft>
            </a:pPr>
            <a:endParaRPr lang="en-US" sz="1800">
              <a:solidFill>
                <a:srgbClr val="245E84"/>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solidFill>
                  <a:srgbClr val="245E84"/>
                </a:solidFill>
                <a:effectLst/>
                <a:latin typeface="+mj-lt"/>
                <a:ea typeface="Calibri" panose="020F0502020204030204" pitchFamily="34" charset="0"/>
                <a:cs typeface="Times New Roman" panose="02020603050405020304" pitchFamily="18" charset="0"/>
              </a:rPr>
              <a:t>Cultural Safety</a:t>
            </a:r>
            <a:r>
              <a:rPr lang="en-US" b="1" baseline="30000">
                <a:solidFill>
                  <a:srgbClr val="245E84"/>
                </a:solidFill>
                <a:latin typeface="+mj-lt"/>
                <a:ea typeface="Calibri" panose="020F0502020204030204" pitchFamily="34" charset="0"/>
                <a:cs typeface="Times New Roman" panose="02020603050405020304" pitchFamily="18" charset="0"/>
              </a:rPr>
              <a:t>1</a:t>
            </a:r>
            <a:r>
              <a:rPr lang="en-US" sz="1800">
                <a:solidFill>
                  <a:srgbClr val="245E84"/>
                </a:solidFill>
                <a:effectLst/>
                <a:latin typeface="+mj-lt"/>
                <a:ea typeface="Calibri" panose="020F0502020204030204" pitchFamily="34" charset="0"/>
                <a:cs typeface="Times New Roman" panose="02020603050405020304" pitchFamily="18" charset="0"/>
              </a:rPr>
              <a:t> involves the creation of space for everyone, regardless of their culture and heritage to feel welcomed as participants in respectful dialogue that values and acknowledges diverse perspectives and views. Cultural safety allows everyone to feel they can safely raise concerns and have their perspectives respected. </a:t>
            </a:r>
          </a:p>
          <a:p>
            <a:pPr marL="0" marR="0">
              <a:spcBef>
                <a:spcPts val="0"/>
              </a:spcBef>
              <a:spcAft>
                <a:spcPts val="0"/>
              </a:spcAft>
            </a:pPr>
            <a:endParaRPr lang="en-US" baseline="30000">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800" baseline="30000">
                <a:solidFill>
                  <a:srgbClr val="00B050"/>
                </a:solidFill>
                <a:effectLst/>
                <a:latin typeface="+mj-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https://www.sd8.bc.ca/sites/default/files/documents/2022-09/331%20Antiracism%20and%20Cultural%20Safety%20%20%282022.06.21%29.pdf</a:t>
            </a:r>
            <a:r>
              <a:rPr lang="en-US" sz="1800" baseline="30000">
                <a:solidFill>
                  <a:srgbClr val="00B050"/>
                </a:solidFill>
                <a:effectLst/>
                <a:latin typeface="+mj-lt"/>
                <a:ea typeface="Calibri" panose="020F0502020204030204" pitchFamily="34" charset="0"/>
                <a:cs typeface="Times New Roman" panose="02020603050405020304" pitchFamily="18" charset="0"/>
              </a:rPr>
              <a:t> </a:t>
            </a:r>
          </a:p>
          <a:p>
            <a:pPr marL="0" marR="0">
              <a:spcBef>
                <a:spcPts val="0"/>
              </a:spcBef>
              <a:spcAft>
                <a:spcPts val="0"/>
              </a:spcAft>
            </a:pPr>
            <a:r>
              <a:rPr lang="en-US" sz="1100">
                <a:solidFill>
                  <a:srgbClr val="00B050"/>
                </a:solidFill>
                <a:effectLst/>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https://www.indigenoushealthnh.ca/sites/default/files/2017-03/booklet-cultural-safety-web_0.pdf</a:t>
            </a:r>
            <a:r>
              <a:rPr lang="en-US" sz="1100">
                <a:solidFill>
                  <a:srgbClr val="00B050"/>
                </a:solidFill>
                <a:effectLst/>
                <a:latin typeface="+mj-l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solidFill>
                  <a:srgbClr val="00B050"/>
                </a:solidFill>
                <a:effectLst/>
                <a:latin typeface="+mj-lt"/>
                <a:ea typeface="Calibri" panose="020F0502020204030204" pitchFamily="34" charset="0"/>
                <a:cs typeface="Times New Roman" panose="02020603050405020304" pitchFamily="18" charset="0"/>
              </a:rPr>
              <a:t> </a:t>
            </a:r>
            <a:endParaRPr lang="en-US">
              <a:solidFill>
                <a:srgbClr val="00B050"/>
              </a:solidFill>
              <a:latin typeface="+mj-lt"/>
            </a:endParaRPr>
          </a:p>
        </p:txBody>
      </p:sp>
    </p:spTree>
    <p:extLst>
      <p:ext uri="{BB962C8B-B14F-4D97-AF65-F5344CB8AC3E}">
        <p14:creationId xmlns:p14="http://schemas.microsoft.com/office/powerpoint/2010/main" val="2047972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C5659-819C-BF8D-F353-3A0687CAC2B4}"/>
              </a:ext>
            </a:extLst>
          </p:cNvPr>
          <p:cNvSpPr txBox="1"/>
          <p:nvPr/>
        </p:nvSpPr>
        <p:spPr>
          <a:xfrm>
            <a:off x="517124" y="1842085"/>
            <a:ext cx="8322815" cy="3777509"/>
          </a:xfrm>
          <a:prstGeom prst="rect">
            <a:avLst/>
          </a:prstGeom>
          <a:noFill/>
        </p:spPr>
        <p:txBody>
          <a:bodyPr wrap="square">
            <a:spAutoFit/>
          </a:bodyPr>
          <a:lstStyle/>
          <a:p>
            <a:pPr marL="0" marR="0">
              <a:lnSpc>
                <a:spcPct val="107000"/>
              </a:lnSpc>
              <a:spcBef>
                <a:spcPts val="0"/>
              </a:spcBef>
              <a:spcAft>
                <a:spcPts val="800"/>
              </a:spcAft>
            </a:pPr>
            <a:r>
              <a:rPr lang="en-US" sz="2000" b="1">
                <a:solidFill>
                  <a:srgbClr val="245E84"/>
                </a:solidFill>
                <a:effectLst/>
                <a:latin typeface="+mj-lt"/>
                <a:ea typeface="Calibri" panose="020F0502020204030204" pitchFamily="34" charset="0"/>
                <a:cs typeface="Times New Roman" panose="02020603050405020304" pitchFamily="18" charset="0"/>
              </a:rPr>
              <a:t>What is Cultural Humility? </a:t>
            </a:r>
            <a:endParaRPr lang="en-US" sz="2000">
              <a:solidFill>
                <a:srgbClr val="245E84"/>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245E84"/>
                </a:solidFill>
                <a:effectLst/>
                <a:latin typeface="+mj-l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a:solidFill>
                  <a:srgbClr val="245E84"/>
                </a:solidFill>
                <a:effectLst/>
                <a:latin typeface="+mj-lt"/>
                <a:ea typeface="Calibri" panose="020F0502020204030204" pitchFamily="34" charset="0"/>
                <a:cs typeface="Times New Roman" panose="02020603050405020304" pitchFamily="18" charset="0"/>
              </a:rPr>
              <a:t>Cultural Humility</a:t>
            </a:r>
            <a:r>
              <a:rPr lang="en-US" sz="1800" baseline="30000">
                <a:solidFill>
                  <a:srgbClr val="245E84"/>
                </a:solidFill>
                <a:effectLst/>
                <a:latin typeface="+mj-lt"/>
                <a:ea typeface="Calibri" panose="020F0502020204030204" pitchFamily="34" charset="0"/>
                <a:cs typeface="Times New Roman" panose="02020603050405020304" pitchFamily="18" charset="0"/>
              </a:rPr>
              <a:t>2</a:t>
            </a:r>
            <a:r>
              <a:rPr lang="en-US" sz="1800">
                <a:solidFill>
                  <a:srgbClr val="245E84"/>
                </a:solidFill>
                <a:effectLst/>
                <a:latin typeface="+mj-lt"/>
                <a:ea typeface="Calibri" panose="020F0502020204030204" pitchFamily="34" charset="0"/>
                <a:cs typeface="Times New Roman" panose="02020603050405020304" pitchFamily="18" charset="0"/>
              </a:rPr>
              <a:t> is a way of engaging in self-reflection about one’s own beliefs, understandings, and assumptions in order to better understand how to accept and recognize diverse ways of being in the world. Cultural humility seeks to create spaces for different and sometimes competing perspectives and doesn’t assume there is only one way to know/be in the world. It is a lifelong process of learning and involves a commitment to being open to learning about others.</a:t>
            </a:r>
          </a:p>
          <a:p>
            <a:pPr marL="0" marR="0">
              <a:spcBef>
                <a:spcPts val="0"/>
              </a:spcBef>
              <a:spcAft>
                <a:spcPts val="0"/>
              </a:spcAft>
            </a:pPr>
            <a:endParaRPr lang="en-US" baseline="30000">
              <a:solidFill>
                <a:srgbClr val="00B050"/>
              </a:solidFill>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800" baseline="30000">
                <a:solidFill>
                  <a:srgbClr val="00B050"/>
                </a:solidFill>
                <a:effectLst/>
                <a:latin typeface="+mj-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https://www.sd8.bc.ca/sites/default/files/documents/2022-09/331%20Antiracism%20and%20Cultural%20Safety%20%20%282022.06.21%29.pdf</a:t>
            </a:r>
            <a:r>
              <a:rPr lang="en-US" sz="1800" baseline="30000">
                <a:solidFill>
                  <a:srgbClr val="00B050"/>
                </a:solidFill>
                <a:effectLst/>
                <a:latin typeface="+mj-lt"/>
                <a:ea typeface="Calibri" panose="020F0502020204030204" pitchFamily="34" charset="0"/>
                <a:cs typeface="Times New Roman" panose="02020603050405020304" pitchFamily="18" charset="0"/>
              </a:rPr>
              <a:t> </a:t>
            </a:r>
          </a:p>
          <a:p>
            <a:pPr marL="0" marR="0">
              <a:spcBef>
                <a:spcPts val="0"/>
              </a:spcBef>
              <a:spcAft>
                <a:spcPts val="0"/>
              </a:spcAft>
            </a:pPr>
            <a:r>
              <a:rPr lang="en-US" sz="1100">
                <a:solidFill>
                  <a:srgbClr val="00B050"/>
                </a:solidFill>
                <a:effectLst/>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https://www.indigenoushealthnh.ca/sites/default/files/2017-03/booklet-cultural-safety-web_0.pdf</a:t>
            </a:r>
            <a:r>
              <a:rPr lang="en-US" sz="1100">
                <a:solidFill>
                  <a:srgbClr val="00B050"/>
                </a:solidFill>
                <a:effectLst/>
                <a:latin typeface="+mj-l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mj-lt"/>
                <a:ea typeface="Calibri" panose="020F0502020204030204" pitchFamily="34" charset="0"/>
                <a:cs typeface="Times New Roman" panose="02020603050405020304" pitchFamily="18" charset="0"/>
              </a:rPr>
              <a:t> </a:t>
            </a:r>
            <a:endParaRPr lang="en-US">
              <a:latin typeface="+mj-lt"/>
            </a:endParaRPr>
          </a:p>
        </p:txBody>
      </p:sp>
      <p:sp>
        <p:nvSpPr>
          <p:cNvPr id="5" name="TextBox 4">
            <a:extLst>
              <a:ext uri="{FF2B5EF4-FFF2-40B4-BE49-F238E27FC236}">
                <a16:creationId xmlns:a16="http://schemas.microsoft.com/office/drawing/2014/main" id="{8F313D31-913C-4B2D-3C07-BDB113EF8BA7}"/>
              </a:ext>
            </a:extLst>
          </p:cNvPr>
          <p:cNvSpPr txBox="1"/>
          <p:nvPr/>
        </p:nvSpPr>
        <p:spPr>
          <a:xfrm>
            <a:off x="246353" y="445839"/>
            <a:ext cx="7890032" cy="707886"/>
          </a:xfrm>
          <a:prstGeom prst="rect">
            <a:avLst/>
          </a:prstGeom>
          <a:noFill/>
        </p:spPr>
        <p:txBody>
          <a:bodyPr wrap="square">
            <a:spAutoFit/>
          </a:bodyPr>
          <a:lstStyle/>
          <a:p>
            <a:r>
              <a:rPr lang="en-US" sz="4000" b="1">
                <a:solidFill>
                  <a:srgbClr val="245E84"/>
                </a:solidFill>
                <a:latin typeface="+mj-lt"/>
              </a:rPr>
              <a:t>Cultural Humility</a:t>
            </a:r>
            <a:endParaRPr lang="en-US" sz="4000" b="1">
              <a:solidFill>
                <a:srgbClr val="245E84"/>
              </a:solidFill>
            </a:endParaRPr>
          </a:p>
        </p:txBody>
      </p:sp>
    </p:spTree>
    <p:extLst>
      <p:ext uri="{BB962C8B-B14F-4D97-AF65-F5344CB8AC3E}">
        <p14:creationId xmlns:p14="http://schemas.microsoft.com/office/powerpoint/2010/main" val="185995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5D36-D9E3-4BBC-5093-AA4811AD137C}"/>
              </a:ext>
            </a:extLst>
          </p:cNvPr>
          <p:cNvSpPr>
            <a:spLocks noGrp="1"/>
          </p:cNvSpPr>
          <p:nvPr>
            <p:ph type="title"/>
          </p:nvPr>
        </p:nvSpPr>
        <p:spPr>
          <a:xfrm>
            <a:off x="279647" y="407072"/>
            <a:ext cx="8229600" cy="1208995"/>
          </a:xfrm>
        </p:spPr>
        <p:txBody>
          <a:bodyPr>
            <a:normAutofit/>
          </a:bodyPr>
          <a:lstStyle/>
          <a:p>
            <a:r>
              <a:rPr lang="en-US" sz="4000">
                <a:latin typeface="+mj-lt"/>
              </a:rPr>
              <a:t>Why is it important?</a:t>
            </a:r>
          </a:p>
        </p:txBody>
      </p:sp>
      <p:sp>
        <p:nvSpPr>
          <p:cNvPr id="3" name="TextBox 2">
            <a:extLst>
              <a:ext uri="{FF2B5EF4-FFF2-40B4-BE49-F238E27FC236}">
                <a16:creationId xmlns:a16="http://schemas.microsoft.com/office/drawing/2014/main" id="{360810EB-0C0C-EE67-06F8-E43D46CEAC1B}"/>
              </a:ext>
            </a:extLst>
          </p:cNvPr>
          <p:cNvSpPr txBox="1"/>
          <p:nvPr/>
        </p:nvSpPr>
        <p:spPr>
          <a:xfrm>
            <a:off x="365760" y="1913748"/>
            <a:ext cx="8412480" cy="3970318"/>
          </a:xfrm>
          <a:prstGeom prst="rect">
            <a:avLst/>
          </a:prstGeom>
          <a:noFill/>
        </p:spPr>
        <p:txBody>
          <a:bodyPr wrap="square" rtlCol="0">
            <a:spAutoFit/>
          </a:bodyPr>
          <a:lstStyle/>
          <a:p>
            <a:r>
              <a:rPr lang="en-US" sz="1800">
                <a:solidFill>
                  <a:srgbClr val="245E84"/>
                </a:solidFill>
                <a:effectLst/>
                <a:latin typeface="+mj-lt"/>
                <a:ea typeface="Calibri" panose="020F0502020204030204" pitchFamily="34" charset="0"/>
                <a:cs typeface="Times New Roman" panose="02020603050405020304" pitchFamily="18" charset="0"/>
              </a:rPr>
              <a:t>The legacies of racist practices within the Canadian education system are still felt today and SD8 is working to address these inequities that have resulted from such practices. </a:t>
            </a:r>
          </a:p>
          <a:p>
            <a:endParaRPr lang="en-US">
              <a:solidFill>
                <a:srgbClr val="245E84"/>
              </a:solidFill>
              <a:latin typeface="+mj-lt"/>
              <a:ea typeface="Calibri" panose="020F0502020204030204" pitchFamily="34" charset="0"/>
              <a:cs typeface="Times New Roman" panose="02020603050405020304" pitchFamily="18" charset="0"/>
            </a:endParaRPr>
          </a:p>
          <a:p>
            <a:endParaRPr lang="en-US">
              <a:solidFill>
                <a:srgbClr val="245E84"/>
              </a:solidFill>
              <a:latin typeface="+mj-lt"/>
              <a:ea typeface="Calibri" panose="020F0502020204030204" pitchFamily="34" charset="0"/>
              <a:cs typeface="Times New Roman" panose="02020603050405020304" pitchFamily="18" charset="0"/>
            </a:endParaRPr>
          </a:p>
          <a:p>
            <a:r>
              <a:rPr lang="en-US" sz="1800">
                <a:solidFill>
                  <a:srgbClr val="245E84"/>
                </a:solidFill>
                <a:effectLst/>
                <a:latin typeface="+mj-lt"/>
                <a:ea typeface="Calibri" panose="020F0502020204030204" pitchFamily="34" charset="0"/>
                <a:cs typeface="Times New Roman" panose="02020603050405020304" pitchFamily="18" charset="0"/>
              </a:rPr>
              <a:t>As per SD8’s </a:t>
            </a:r>
            <a:r>
              <a:rPr lang="en-US" sz="1800" u="sng">
                <a:solidFill>
                  <a:srgbClr val="00B050"/>
                </a:solidFill>
                <a:effectLst/>
                <a:latin typeface="+mj-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Anti-Racism and Cultural Safety </a:t>
            </a:r>
            <a:r>
              <a:rPr lang="en-US" sz="1800" u="sng">
                <a:solidFill>
                  <a:srgbClr val="00B050"/>
                </a:solidFill>
                <a:effectLst/>
                <a:latin typeface="+mj-lt"/>
                <a:ea typeface="Calibri" panose="020F0502020204030204" pitchFamily="34" charset="0"/>
                <a:cs typeface="Times New Roman" panose="02020603050405020304" pitchFamily="18" charset="0"/>
              </a:rPr>
              <a:t>Administrative Procedure # 4002</a:t>
            </a:r>
            <a:r>
              <a:rPr lang="en-US" sz="1800">
                <a:solidFill>
                  <a:srgbClr val="00B050"/>
                </a:solidFill>
                <a:effectLst/>
                <a:latin typeface="+mj-lt"/>
                <a:ea typeface="Calibri" panose="020F0502020204030204" pitchFamily="34" charset="0"/>
                <a:cs typeface="Times New Roman" panose="02020603050405020304" pitchFamily="18" charset="0"/>
              </a:rPr>
              <a:t>: </a:t>
            </a:r>
            <a:r>
              <a:rPr lang="en-US" sz="1800">
                <a:solidFill>
                  <a:srgbClr val="245E84"/>
                </a:solidFill>
                <a:effectLst/>
                <a:latin typeface="+mj-lt"/>
                <a:ea typeface="Calibri" panose="020F0502020204030204" pitchFamily="34" charset="0"/>
                <a:cs typeface="Times New Roman" panose="02020603050405020304" pitchFamily="18" charset="0"/>
              </a:rPr>
              <a:t>“The Board of Education commits to addressing all educational recommendations in the Truth and Reconciliation Commission Report and to the implementation of the Declaration on the Rights of Indigenous Peoples Act (DRIPA BC Implementation Plan).” </a:t>
            </a:r>
          </a:p>
          <a:p>
            <a:endParaRPr lang="en-US">
              <a:solidFill>
                <a:srgbClr val="245E84"/>
              </a:solidFill>
              <a:latin typeface="+mj-lt"/>
              <a:ea typeface="Calibri" panose="020F0502020204030204" pitchFamily="34" charset="0"/>
              <a:cs typeface="Times New Roman" panose="02020603050405020304" pitchFamily="18" charset="0"/>
            </a:endParaRPr>
          </a:p>
          <a:p>
            <a:endParaRPr lang="en-US">
              <a:solidFill>
                <a:srgbClr val="245E84"/>
              </a:solidFill>
              <a:latin typeface="+mj-lt"/>
              <a:ea typeface="Calibri" panose="020F0502020204030204" pitchFamily="34" charset="0"/>
              <a:cs typeface="Times New Roman" panose="02020603050405020304" pitchFamily="18" charset="0"/>
            </a:endParaRPr>
          </a:p>
          <a:p>
            <a:r>
              <a:rPr lang="en-US" sz="1800">
                <a:solidFill>
                  <a:srgbClr val="245E84"/>
                </a:solidFill>
                <a:effectLst/>
                <a:latin typeface="+mj-lt"/>
                <a:ea typeface="Calibri" panose="020F0502020204030204" pitchFamily="34" charset="0"/>
                <a:cs typeface="Times New Roman" panose="02020603050405020304" pitchFamily="18" charset="0"/>
              </a:rPr>
              <a:t>The work that we collectively do as staff supporting students is fundamental in moving this forward so that students have a supported and safe experience at school. As SD8 staff, we all have a role to play in this work. </a:t>
            </a:r>
          </a:p>
          <a:p>
            <a:endParaRPr lang="en-US"/>
          </a:p>
        </p:txBody>
      </p:sp>
    </p:spTree>
    <p:extLst>
      <p:ext uri="{BB962C8B-B14F-4D97-AF65-F5344CB8AC3E}">
        <p14:creationId xmlns:p14="http://schemas.microsoft.com/office/powerpoint/2010/main" val="198159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9AE7-EBB2-9492-C9A7-73906262F0DE}"/>
              </a:ext>
            </a:extLst>
          </p:cNvPr>
          <p:cNvSpPr>
            <a:spLocks noGrp="1"/>
          </p:cNvSpPr>
          <p:nvPr>
            <p:ph type="title"/>
          </p:nvPr>
        </p:nvSpPr>
        <p:spPr>
          <a:xfrm>
            <a:off x="335280" y="394803"/>
            <a:ext cx="8229600" cy="1208995"/>
          </a:xfrm>
        </p:spPr>
        <p:txBody>
          <a:bodyPr>
            <a:noAutofit/>
          </a:bodyPr>
          <a:lstStyle/>
          <a:p>
            <a:r>
              <a:rPr lang="en-US" sz="4000">
                <a:latin typeface="+mj-lt"/>
              </a:rPr>
              <a:t>What does Cultural Safety</a:t>
            </a:r>
            <a:br>
              <a:rPr lang="en-US" sz="4000">
                <a:latin typeface="+mj-lt"/>
              </a:rPr>
            </a:br>
            <a:r>
              <a:rPr lang="en-US" sz="4000">
                <a:latin typeface="+mj-lt"/>
              </a:rPr>
              <a:t> look like in SD8?</a:t>
            </a:r>
          </a:p>
        </p:txBody>
      </p:sp>
      <p:sp>
        <p:nvSpPr>
          <p:cNvPr id="3" name="TextBox 2">
            <a:extLst>
              <a:ext uri="{FF2B5EF4-FFF2-40B4-BE49-F238E27FC236}">
                <a16:creationId xmlns:a16="http://schemas.microsoft.com/office/drawing/2014/main" id="{3C30B636-0CA0-A1F0-0D82-1A5C2BAF47F4}"/>
              </a:ext>
            </a:extLst>
          </p:cNvPr>
          <p:cNvSpPr txBox="1"/>
          <p:nvPr/>
        </p:nvSpPr>
        <p:spPr>
          <a:xfrm>
            <a:off x="477520" y="2049030"/>
            <a:ext cx="8087360" cy="5037276"/>
          </a:xfrm>
          <a:prstGeom prst="rect">
            <a:avLst/>
          </a:prstGeom>
          <a:noFill/>
        </p:spPr>
        <p:txBody>
          <a:bodyPr wrap="square" rtlCol="0">
            <a:spAutoFit/>
          </a:bodyPr>
          <a:lstStyle/>
          <a:p>
            <a:pPr marL="0" marR="0">
              <a:lnSpc>
                <a:spcPct val="107000"/>
              </a:lnSpc>
              <a:spcBef>
                <a:spcPts val="0"/>
              </a:spcBef>
              <a:spcAft>
                <a:spcPts val="800"/>
              </a:spcAft>
            </a:pPr>
            <a:r>
              <a:rPr lang="en-US" sz="1800" b="1">
                <a:solidFill>
                  <a:srgbClr val="245E84"/>
                </a:solidFill>
                <a:effectLst/>
                <a:latin typeface="+mj-lt"/>
                <a:ea typeface="Calibri" panose="020F0502020204030204" pitchFamily="34" charset="0"/>
                <a:cs typeface="Times New Roman" panose="02020603050405020304" pitchFamily="18" charset="0"/>
              </a:rPr>
              <a:t>Some examples of Cultural Safety in education include: </a:t>
            </a:r>
          </a:p>
          <a:p>
            <a:pPr marL="0" marR="0">
              <a:lnSpc>
                <a:spcPct val="107000"/>
              </a:lnSpc>
              <a:spcBef>
                <a:spcPts val="0"/>
              </a:spcBef>
              <a:spcAft>
                <a:spcPts val="800"/>
              </a:spcAft>
            </a:pPr>
            <a:endParaRPr lang="en-US" sz="1800">
              <a:solidFill>
                <a:srgbClr val="245E8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solidFill>
                  <a:srgbClr val="245E84"/>
                </a:solidFill>
                <a:effectLst/>
                <a:latin typeface="+mj-lt"/>
                <a:ea typeface="Calibri" panose="020F0502020204030204" pitchFamily="34" charset="0"/>
                <a:cs typeface="Times New Roman" panose="02020603050405020304" pitchFamily="18" charset="0"/>
              </a:rPr>
              <a:t>Understanding it starts with each of us, individually!</a:t>
            </a:r>
          </a:p>
          <a:p>
            <a:pPr marL="342900" marR="0" lvl="0" indent="-342900">
              <a:lnSpc>
                <a:spcPct val="107000"/>
              </a:lnSpc>
              <a:spcBef>
                <a:spcPts val="0"/>
              </a:spcBef>
              <a:spcAft>
                <a:spcPts val="0"/>
              </a:spcAft>
              <a:buFont typeface="Symbol" panose="05050102010706020507" pitchFamily="18" charset="2"/>
              <a:buChar char=""/>
            </a:pPr>
            <a:endParaRPr lang="en-US" sz="800">
              <a:solidFill>
                <a:srgbClr val="245E8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solidFill>
                  <a:srgbClr val="245E84"/>
                </a:solidFill>
                <a:effectLst/>
                <a:latin typeface="+mj-lt"/>
                <a:ea typeface="Calibri" panose="020F0502020204030204" pitchFamily="34" charset="0"/>
                <a:cs typeface="Times New Roman" panose="02020603050405020304" pitchFamily="18" charset="0"/>
              </a:rPr>
              <a:t>Learning from cultural communities and engaging in personal reflection and critical thinking </a:t>
            </a:r>
          </a:p>
          <a:p>
            <a:pPr marL="342900" marR="0" lvl="0" indent="-342900">
              <a:lnSpc>
                <a:spcPct val="107000"/>
              </a:lnSpc>
              <a:spcBef>
                <a:spcPts val="0"/>
              </a:spcBef>
              <a:spcAft>
                <a:spcPts val="0"/>
              </a:spcAft>
              <a:buFont typeface="Symbol" panose="05050102010706020507" pitchFamily="18" charset="2"/>
              <a:buChar char=""/>
            </a:pPr>
            <a:endParaRPr lang="en-US" sz="800">
              <a:solidFill>
                <a:srgbClr val="245E8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solidFill>
                  <a:srgbClr val="245E84"/>
                </a:solidFill>
                <a:effectLst/>
                <a:latin typeface="+mj-lt"/>
                <a:ea typeface="Calibri" panose="020F0502020204030204" pitchFamily="34" charset="0"/>
                <a:cs typeface="Times New Roman" panose="02020603050405020304" pitchFamily="18" charset="0"/>
              </a:rPr>
              <a:t>Exploring our own values, assumptions, biases, and worldviews </a:t>
            </a:r>
          </a:p>
          <a:p>
            <a:pPr marL="342900" marR="0" lvl="0" indent="-342900">
              <a:lnSpc>
                <a:spcPct val="107000"/>
              </a:lnSpc>
              <a:spcBef>
                <a:spcPts val="0"/>
              </a:spcBef>
              <a:spcAft>
                <a:spcPts val="0"/>
              </a:spcAft>
              <a:buFont typeface="Symbol" panose="05050102010706020507" pitchFamily="18" charset="2"/>
              <a:buChar char=""/>
            </a:pPr>
            <a:endParaRPr lang="en-US" sz="800">
              <a:solidFill>
                <a:srgbClr val="245E8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solidFill>
                  <a:srgbClr val="245E84"/>
                </a:solidFill>
                <a:effectLst/>
                <a:latin typeface="+mj-lt"/>
                <a:ea typeface="Calibri" panose="020F0502020204030204" pitchFamily="34" charset="0"/>
                <a:cs typeface="Times New Roman" panose="02020603050405020304" pitchFamily="18" charset="0"/>
              </a:rPr>
              <a:t>Strengthening relationships with communities and becoming involved when appropriate </a:t>
            </a:r>
          </a:p>
          <a:p>
            <a:pPr marL="342900" marR="0" lvl="0" indent="-342900">
              <a:lnSpc>
                <a:spcPct val="107000"/>
              </a:lnSpc>
              <a:spcBef>
                <a:spcPts val="0"/>
              </a:spcBef>
              <a:spcAft>
                <a:spcPts val="0"/>
              </a:spcAft>
              <a:buFont typeface="Symbol" panose="05050102010706020507" pitchFamily="18" charset="2"/>
              <a:buChar char=""/>
            </a:pPr>
            <a:endParaRPr lang="en-US" sz="800">
              <a:solidFill>
                <a:srgbClr val="245E8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solidFill>
                  <a:srgbClr val="245E84"/>
                </a:solidFill>
                <a:effectLst/>
                <a:latin typeface="+mj-lt"/>
                <a:ea typeface="Calibri" panose="020F0502020204030204" pitchFamily="34" charset="0"/>
                <a:cs typeface="Times New Roman" panose="02020603050405020304" pitchFamily="18" charset="0"/>
              </a:rPr>
              <a:t>Ensuring physical environments reflect the identities of cultural communities</a:t>
            </a:r>
          </a:p>
          <a:p>
            <a:pPr marL="342900" marR="0" lvl="0" indent="-342900">
              <a:lnSpc>
                <a:spcPct val="107000"/>
              </a:lnSpc>
              <a:spcBef>
                <a:spcPts val="0"/>
              </a:spcBef>
              <a:spcAft>
                <a:spcPts val="0"/>
              </a:spcAft>
              <a:buFont typeface="Symbol" panose="05050102010706020507" pitchFamily="18" charset="2"/>
              <a:buChar char=""/>
            </a:pPr>
            <a:endParaRPr lang="en-US" sz="800">
              <a:solidFill>
                <a:srgbClr val="245E84"/>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a:solidFill>
                  <a:srgbClr val="245E84"/>
                </a:solidFill>
                <a:effectLst/>
                <a:latin typeface="+mj-lt"/>
                <a:ea typeface="Calibri" panose="020F0502020204030204" pitchFamily="34" charset="0"/>
                <a:cs typeface="Times New Roman" panose="02020603050405020304" pitchFamily="18" charset="0"/>
              </a:rPr>
              <a:t>Increasing staff knowledge about what education and traditional knowledge transfer practices look like for cultural communities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394440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CF5D-2B0C-E04A-1FBF-C0C96206B60B}"/>
              </a:ext>
            </a:extLst>
          </p:cNvPr>
          <p:cNvSpPr>
            <a:spLocks noGrp="1"/>
          </p:cNvSpPr>
          <p:nvPr>
            <p:ph type="title"/>
          </p:nvPr>
        </p:nvSpPr>
        <p:spPr>
          <a:xfrm>
            <a:off x="359250" y="349565"/>
            <a:ext cx="8229600" cy="1208995"/>
          </a:xfrm>
        </p:spPr>
        <p:txBody>
          <a:bodyPr>
            <a:noAutofit/>
          </a:bodyPr>
          <a:lstStyle/>
          <a:p>
            <a:r>
              <a:rPr lang="en-US" sz="4000">
                <a:latin typeface="+mj-lt"/>
              </a:rPr>
              <a:t>How can staff put this into </a:t>
            </a:r>
            <a:br>
              <a:rPr lang="en-US" sz="4000">
                <a:latin typeface="+mj-lt"/>
              </a:rPr>
            </a:br>
            <a:r>
              <a:rPr lang="en-US" sz="4000">
                <a:latin typeface="+mj-lt"/>
              </a:rPr>
              <a:t>action?</a:t>
            </a:r>
          </a:p>
        </p:txBody>
      </p:sp>
      <p:sp>
        <p:nvSpPr>
          <p:cNvPr id="3" name="TextBox 2">
            <a:extLst>
              <a:ext uri="{FF2B5EF4-FFF2-40B4-BE49-F238E27FC236}">
                <a16:creationId xmlns:a16="http://schemas.microsoft.com/office/drawing/2014/main" id="{5F947366-3712-B1A3-9F53-329978321EE5}"/>
              </a:ext>
            </a:extLst>
          </p:cNvPr>
          <p:cNvSpPr txBox="1"/>
          <p:nvPr/>
        </p:nvSpPr>
        <p:spPr>
          <a:xfrm>
            <a:off x="457200" y="1709481"/>
            <a:ext cx="8229600" cy="4975721"/>
          </a:xfrm>
          <a:prstGeom prst="rect">
            <a:avLst/>
          </a:prstGeom>
          <a:noFill/>
        </p:spPr>
        <p:txBody>
          <a:bodyPr wrap="square" rtlCol="0">
            <a:spAutoFit/>
          </a:bodyPr>
          <a:lstStyle/>
          <a:p>
            <a:pPr marL="342900" marR="0" lvl="0" indent="-342900">
              <a:spcBef>
                <a:spcPts val="0"/>
              </a:spcBef>
              <a:spcAft>
                <a:spcPts val="0"/>
              </a:spcAft>
              <a:buFont typeface="+mj-lt"/>
              <a:buAutoNum type="arabicPeriod"/>
              <a:tabLst>
                <a:tab pos="514350" algn="l"/>
              </a:tabLst>
            </a:pPr>
            <a:r>
              <a:rPr lang="en-US" sz="1700" b="1">
                <a:solidFill>
                  <a:srgbClr val="245E84"/>
                </a:solidFill>
                <a:effectLst/>
                <a:latin typeface="+mj-lt"/>
                <a:ea typeface="Times New Roman" panose="02020603050405020304" pitchFamily="18" charset="0"/>
              </a:rPr>
              <a:t>Do something –</a:t>
            </a:r>
            <a:r>
              <a:rPr lang="en-US" sz="1700">
                <a:solidFill>
                  <a:srgbClr val="245E84"/>
                </a:solidFill>
                <a:effectLst/>
                <a:latin typeface="+mj-lt"/>
                <a:ea typeface="Times New Roman" panose="02020603050405020304" pitchFamily="18" charset="0"/>
              </a:rPr>
              <a:t> Go beyond good intentions and take action for change. Speak up and out against racism and ask questions of those with more understanding. Create relationships with allies and lean into support systems as this work should not be done alone.  </a:t>
            </a:r>
          </a:p>
          <a:p>
            <a:pPr marL="342900" marR="0" lvl="0" indent="-342900">
              <a:spcBef>
                <a:spcPts val="0"/>
              </a:spcBef>
              <a:spcAft>
                <a:spcPts val="0"/>
              </a:spcAft>
              <a:buFont typeface="+mj-lt"/>
              <a:buAutoNum type="arabicPeriod"/>
              <a:tabLst>
                <a:tab pos="514350" algn="l"/>
              </a:tabLst>
            </a:pPr>
            <a:endParaRPr lang="en-US" sz="1700">
              <a:solidFill>
                <a:srgbClr val="245E84"/>
              </a:solidFill>
              <a:effectLst/>
              <a:latin typeface="+mj-lt"/>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endParaRPr lang="en-US" sz="1700">
              <a:solidFill>
                <a:srgbClr val="245E84"/>
              </a:solidFill>
              <a:effectLst/>
              <a:latin typeface="+mj-lt"/>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700" b="1">
                <a:solidFill>
                  <a:srgbClr val="245E84"/>
                </a:solidFill>
                <a:effectLst/>
                <a:latin typeface="+mj-lt"/>
                <a:ea typeface="Times New Roman" panose="02020603050405020304" pitchFamily="18" charset="0"/>
              </a:rPr>
              <a:t>Initiate your own learning.</a:t>
            </a:r>
            <a:r>
              <a:rPr lang="en-US" sz="1700">
                <a:solidFill>
                  <a:srgbClr val="245E84"/>
                </a:solidFill>
                <a:effectLst/>
                <a:latin typeface="+mj-lt"/>
                <a:ea typeface="Times New Roman" panose="02020603050405020304" pitchFamily="18" charset="0"/>
              </a:rPr>
              <a:t> Read, reflect, and ask questions. Do not expect this learning to come from people of cultural communities.</a:t>
            </a:r>
          </a:p>
          <a:p>
            <a:pPr marL="342900" marR="0" lvl="0" indent="-342900">
              <a:spcBef>
                <a:spcPts val="0"/>
              </a:spcBef>
              <a:spcAft>
                <a:spcPts val="0"/>
              </a:spcAft>
              <a:buFont typeface="+mj-lt"/>
              <a:buAutoNum type="arabicPeriod"/>
              <a:tabLst>
                <a:tab pos="514350" algn="l"/>
              </a:tabLst>
            </a:pPr>
            <a:endParaRPr lang="en-US" sz="1700">
              <a:solidFill>
                <a:srgbClr val="245E84"/>
              </a:solidFill>
              <a:effectLst/>
              <a:latin typeface="+mj-lt"/>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endParaRPr lang="en-US" sz="1700">
              <a:solidFill>
                <a:srgbClr val="245E84"/>
              </a:solidFill>
              <a:effectLst/>
              <a:latin typeface="+mj-lt"/>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700" b="1">
                <a:solidFill>
                  <a:srgbClr val="245E84"/>
                </a:solidFill>
                <a:effectLst/>
                <a:latin typeface="+mj-lt"/>
                <a:ea typeface="Times New Roman" panose="02020603050405020304" pitchFamily="18" charset="0"/>
              </a:rPr>
              <a:t>Self-reflect.</a:t>
            </a:r>
            <a:r>
              <a:rPr lang="en-US" sz="1700">
                <a:solidFill>
                  <a:srgbClr val="245E84"/>
                </a:solidFill>
                <a:effectLst/>
                <a:latin typeface="+mj-lt"/>
                <a:ea typeface="Times New Roman" panose="02020603050405020304" pitchFamily="18" charset="0"/>
              </a:rPr>
              <a:t> Become self-aware of your own assumptions and biases. Question everything you have ‘learned’ and take steps to actively disrupt the beliefs.</a:t>
            </a:r>
          </a:p>
          <a:p>
            <a:pPr marL="342900" marR="0" lvl="0" indent="-342900">
              <a:spcBef>
                <a:spcPts val="0"/>
              </a:spcBef>
              <a:spcAft>
                <a:spcPts val="0"/>
              </a:spcAft>
              <a:buFont typeface="+mj-lt"/>
              <a:buAutoNum type="arabicPeriod"/>
              <a:tabLst>
                <a:tab pos="514350" algn="l"/>
              </a:tabLst>
            </a:pPr>
            <a:endParaRPr lang="en-US" sz="1700">
              <a:solidFill>
                <a:srgbClr val="245E84"/>
              </a:solidFill>
              <a:effectLst/>
              <a:latin typeface="+mj-lt"/>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endParaRPr lang="en-US" sz="1700">
              <a:solidFill>
                <a:srgbClr val="245E84"/>
              </a:solidFill>
              <a:effectLst/>
              <a:latin typeface="+mj-lt"/>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700" b="1">
                <a:solidFill>
                  <a:srgbClr val="245E84"/>
                </a:solidFill>
                <a:effectLst/>
                <a:latin typeface="+mj-lt"/>
                <a:ea typeface="Times New Roman" panose="02020603050405020304" pitchFamily="18" charset="0"/>
              </a:rPr>
              <a:t>Commit to lifelong learning.</a:t>
            </a:r>
            <a:r>
              <a:rPr lang="en-US" sz="1700">
                <a:solidFill>
                  <a:srgbClr val="245E84"/>
                </a:solidFill>
                <a:effectLst/>
                <a:latin typeface="+mj-lt"/>
                <a:ea typeface="Times New Roman" panose="02020603050405020304" pitchFamily="18" charset="0"/>
              </a:rPr>
              <a:t> Get uncomfortable. Understanding colonialism and the legacy of racism is an ongoing and difficult task. Find support when you need it. </a:t>
            </a:r>
          </a:p>
          <a:p>
            <a:endParaRPr lang="en-US" sz="1700"/>
          </a:p>
          <a:p>
            <a:r>
              <a:rPr lang="en-US" sz="1700" baseline="30000">
                <a:effectLst/>
                <a:latin typeface="Calibri" panose="020F0502020204030204" pitchFamily="34" charset="0"/>
                <a:ea typeface="Calibri" panose="020F0502020204030204" pitchFamily="34" charset="0"/>
                <a:cs typeface="Times New Roman" panose="02020603050405020304" pitchFamily="18" charset="0"/>
              </a:rPr>
              <a:t>Adapted from</a:t>
            </a:r>
            <a:r>
              <a:rPr lang="en-US" sz="1700" baseline="300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1700" baseline="30000">
                <a:solidFill>
                  <a:srgbClr val="00B05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https://www.heretohelp.bc.ca/visions/indigenous-people-vol11/what-indigenous-cultural-safety-and-why-should-i-care-about-it</a:t>
            </a:r>
            <a:r>
              <a:rPr lang="en-US" sz="1700" baseline="300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700">
              <a:solidFill>
                <a:srgbClr val="00B050"/>
              </a:solidFill>
            </a:endParaRPr>
          </a:p>
        </p:txBody>
      </p:sp>
    </p:spTree>
    <p:extLst>
      <p:ext uri="{BB962C8B-B14F-4D97-AF65-F5344CB8AC3E}">
        <p14:creationId xmlns:p14="http://schemas.microsoft.com/office/powerpoint/2010/main" val="3091858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A6DA63-391A-69AD-CAAF-18F1E7BE5B36}"/>
              </a:ext>
            </a:extLst>
          </p:cNvPr>
          <p:cNvSpPr txBox="1"/>
          <p:nvPr/>
        </p:nvSpPr>
        <p:spPr>
          <a:xfrm>
            <a:off x="164236" y="162762"/>
            <a:ext cx="6174420" cy="707886"/>
          </a:xfrm>
          <a:prstGeom prst="rect">
            <a:avLst/>
          </a:prstGeom>
          <a:noFill/>
        </p:spPr>
        <p:txBody>
          <a:bodyPr wrap="square">
            <a:spAutoFit/>
          </a:bodyPr>
          <a:lstStyle/>
          <a:p>
            <a:r>
              <a:rPr lang="en-US" sz="4000" b="1">
                <a:solidFill>
                  <a:srgbClr val="245E84"/>
                </a:solidFill>
                <a:latin typeface="+mj-lt"/>
              </a:rPr>
              <a:t>SD8 Vision, Mission, Values</a:t>
            </a:r>
            <a:endParaRPr lang="en-US" sz="4000" b="1">
              <a:solidFill>
                <a:srgbClr val="245E84"/>
              </a:solidFill>
            </a:endParaRPr>
          </a:p>
        </p:txBody>
      </p:sp>
      <p:sp>
        <p:nvSpPr>
          <p:cNvPr id="5" name="TextBox 4">
            <a:extLst>
              <a:ext uri="{FF2B5EF4-FFF2-40B4-BE49-F238E27FC236}">
                <a16:creationId xmlns:a16="http://schemas.microsoft.com/office/drawing/2014/main" id="{1B7BCF2F-CFA5-5BB0-4A2B-2A7ED3382DFB}"/>
              </a:ext>
            </a:extLst>
          </p:cNvPr>
          <p:cNvSpPr txBox="1"/>
          <p:nvPr/>
        </p:nvSpPr>
        <p:spPr>
          <a:xfrm>
            <a:off x="164236" y="1373365"/>
            <a:ext cx="2556769" cy="584775"/>
          </a:xfrm>
          <a:prstGeom prst="rect">
            <a:avLst/>
          </a:prstGeom>
          <a:noFill/>
        </p:spPr>
        <p:txBody>
          <a:bodyPr wrap="square">
            <a:spAutoFit/>
          </a:bodyPr>
          <a:lstStyle/>
          <a:p>
            <a:r>
              <a:rPr lang="en-US" sz="3200" b="1">
                <a:solidFill>
                  <a:srgbClr val="1F497D"/>
                </a:solidFill>
                <a:latin typeface="+mj-lt"/>
                <a:ea typeface="MS Mincho"/>
                <a:cs typeface="Arial" panose="020B0604020202020204" pitchFamily="34" charset="0"/>
              </a:rPr>
              <a:t>Our</a:t>
            </a:r>
            <a:r>
              <a:rPr lang="en-US" sz="1800" b="1">
                <a:solidFill>
                  <a:srgbClr val="1F497D"/>
                </a:solidFill>
                <a:latin typeface="+mj-lt"/>
                <a:ea typeface="MS Mincho"/>
                <a:cs typeface="Arial" panose="020B0604020202020204" pitchFamily="34" charset="0"/>
              </a:rPr>
              <a:t> </a:t>
            </a:r>
            <a:r>
              <a:rPr lang="en-US" sz="3200" b="1">
                <a:solidFill>
                  <a:srgbClr val="1F497D"/>
                </a:solidFill>
                <a:latin typeface="+mj-lt"/>
                <a:ea typeface="MS Mincho"/>
                <a:cs typeface="Arial" panose="020B0604020202020204" pitchFamily="34" charset="0"/>
              </a:rPr>
              <a:t>Values</a:t>
            </a:r>
            <a:r>
              <a:rPr lang="en-US" sz="1800" b="1">
                <a:solidFill>
                  <a:srgbClr val="1F497D"/>
                </a:solidFill>
                <a:latin typeface="+mj-lt"/>
                <a:ea typeface="MS Mincho"/>
                <a:cs typeface="Arial" panose="020B0604020202020204" pitchFamily="34" charset="0"/>
              </a:rPr>
              <a:t>: </a:t>
            </a:r>
            <a:endParaRPr lang="en-US"/>
          </a:p>
        </p:txBody>
      </p:sp>
      <p:sp>
        <p:nvSpPr>
          <p:cNvPr id="7" name="TextBox 6">
            <a:extLst>
              <a:ext uri="{FF2B5EF4-FFF2-40B4-BE49-F238E27FC236}">
                <a16:creationId xmlns:a16="http://schemas.microsoft.com/office/drawing/2014/main" id="{3594C3C4-849A-5C70-DFD8-2DCEC3D2A2A1}"/>
              </a:ext>
            </a:extLst>
          </p:cNvPr>
          <p:cNvSpPr txBox="1"/>
          <p:nvPr/>
        </p:nvSpPr>
        <p:spPr>
          <a:xfrm>
            <a:off x="2281561" y="1845786"/>
            <a:ext cx="6454066" cy="1477328"/>
          </a:xfrm>
          <a:prstGeom prst="rect">
            <a:avLst/>
          </a:prstGeom>
          <a:noFill/>
        </p:spPr>
        <p:txBody>
          <a:bodyPr wrap="square">
            <a:spAutoFit/>
          </a:bodyPr>
          <a:lstStyle/>
          <a:p>
            <a:r>
              <a:rPr lang="en-US" sz="1800" b="1">
                <a:solidFill>
                  <a:srgbClr val="00B050"/>
                </a:solidFill>
                <a:latin typeface="+mj-lt"/>
                <a:ea typeface="MS Mincho"/>
                <a:cs typeface="Arial" panose="020B0604020202020204" pitchFamily="34" charset="0"/>
              </a:rPr>
              <a:t>Learners at the Centre</a:t>
            </a:r>
          </a:p>
          <a:p>
            <a:r>
              <a:rPr lang="en-US">
                <a:solidFill>
                  <a:srgbClr val="1F497D"/>
                </a:solidFill>
                <a:latin typeface="+mj-lt"/>
                <a:ea typeface="MS Mincho"/>
                <a:cs typeface="Arial" panose="020B0604020202020204" pitchFamily="34" charset="0"/>
              </a:rPr>
              <a:t>We support a culture of empathy, mutual respect, and shared responsibility through individual and shared purpose. We provide meaningful and relevant learning experiences with opportunities for growth and improvement. </a:t>
            </a:r>
            <a:endParaRPr lang="en-US"/>
          </a:p>
        </p:txBody>
      </p:sp>
      <p:sp>
        <p:nvSpPr>
          <p:cNvPr id="8" name="TextBox 7">
            <a:extLst>
              <a:ext uri="{FF2B5EF4-FFF2-40B4-BE49-F238E27FC236}">
                <a16:creationId xmlns:a16="http://schemas.microsoft.com/office/drawing/2014/main" id="{7E5CB058-CC55-3A85-29D1-E808820EBE23}"/>
              </a:ext>
            </a:extLst>
          </p:cNvPr>
          <p:cNvSpPr txBox="1"/>
          <p:nvPr/>
        </p:nvSpPr>
        <p:spPr>
          <a:xfrm>
            <a:off x="2281561" y="3795535"/>
            <a:ext cx="6276512" cy="1477328"/>
          </a:xfrm>
          <a:prstGeom prst="rect">
            <a:avLst/>
          </a:prstGeom>
          <a:noFill/>
        </p:spPr>
        <p:txBody>
          <a:bodyPr wrap="square">
            <a:spAutoFit/>
          </a:bodyPr>
          <a:lstStyle/>
          <a:p>
            <a:r>
              <a:rPr lang="en-US" sz="1800" b="1">
                <a:solidFill>
                  <a:srgbClr val="00B050"/>
                </a:solidFill>
                <a:latin typeface="+mj-lt"/>
                <a:ea typeface="MS Mincho"/>
                <a:cs typeface="Arial" panose="020B0604020202020204" pitchFamily="34" charset="0"/>
              </a:rPr>
              <a:t>Communities of caring and connection</a:t>
            </a:r>
          </a:p>
          <a:p>
            <a:r>
              <a:rPr lang="en-US">
                <a:solidFill>
                  <a:srgbClr val="1F497D"/>
                </a:solidFill>
                <a:latin typeface="+mj-lt"/>
                <a:ea typeface="MS Mincho"/>
                <a:cs typeface="Arial" panose="020B0604020202020204" pitchFamily="34" charset="0"/>
              </a:rPr>
              <a:t>We build trusting, respectful, collaborative relationships working together to ensure we make the best decisions. We foster opportunities to promote social-emotional and physical well-being for all students and staff and celebrate our success</a:t>
            </a:r>
            <a:endParaRPr lang="en-US"/>
          </a:p>
        </p:txBody>
      </p:sp>
    </p:spTree>
    <p:extLst>
      <p:ext uri="{BB962C8B-B14F-4D97-AF65-F5344CB8AC3E}">
        <p14:creationId xmlns:p14="http://schemas.microsoft.com/office/powerpoint/2010/main" val="255591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9F3E-382B-0535-549B-432BC476242D}"/>
              </a:ext>
            </a:extLst>
          </p:cNvPr>
          <p:cNvSpPr>
            <a:spLocks noGrp="1"/>
          </p:cNvSpPr>
          <p:nvPr>
            <p:ph type="title"/>
          </p:nvPr>
        </p:nvSpPr>
        <p:spPr>
          <a:xfrm>
            <a:off x="314960" y="367320"/>
            <a:ext cx="8229600" cy="1208995"/>
          </a:xfrm>
        </p:spPr>
        <p:txBody>
          <a:bodyPr>
            <a:normAutofit fontScale="90000"/>
          </a:bodyPr>
          <a:lstStyle/>
          <a:p>
            <a:r>
              <a:rPr lang="en-US" sz="4000">
                <a:latin typeface="+mj-lt"/>
              </a:rPr>
              <a:t>Resources for Additional</a:t>
            </a:r>
            <a:br>
              <a:rPr lang="en-US" sz="4000">
                <a:latin typeface="+mj-lt"/>
              </a:rPr>
            </a:br>
            <a:r>
              <a:rPr lang="en-US" sz="4000">
                <a:latin typeface="+mj-lt"/>
              </a:rPr>
              <a:t>Learning</a:t>
            </a:r>
          </a:p>
        </p:txBody>
      </p:sp>
      <p:sp>
        <p:nvSpPr>
          <p:cNvPr id="3" name="TextBox 2">
            <a:extLst>
              <a:ext uri="{FF2B5EF4-FFF2-40B4-BE49-F238E27FC236}">
                <a16:creationId xmlns:a16="http://schemas.microsoft.com/office/drawing/2014/main" id="{2F493DFB-A07B-BB11-F9D0-CCD6F8BDBC4E}"/>
              </a:ext>
            </a:extLst>
          </p:cNvPr>
          <p:cNvSpPr txBox="1"/>
          <p:nvPr/>
        </p:nvSpPr>
        <p:spPr>
          <a:xfrm>
            <a:off x="528320" y="1970744"/>
            <a:ext cx="8087360" cy="4368375"/>
          </a:xfrm>
          <a:prstGeom prst="rect">
            <a:avLst/>
          </a:prstGeom>
          <a:noFill/>
        </p:spPr>
        <p:txBody>
          <a:bodyPr wrap="square" rtlCol="0">
            <a:spAutoFit/>
          </a:bodyPr>
          <a:lstStyle/>
          <a:p>
            <a:pPr marL="0" marR="0">
              <a:lnSpc>
                <a:spcPct val="107000"/>
              </a:lnSpc>
              <a:spcBef>
                <a:spcPts val="0"/>
              </a:spcBef>
              <a:spcAft>
                <a:spcPts val="800"/>
              </a:spcAft>
            </a:pPr>
            <a:r>
              <a:rPr lang="en-US" sz="2000" u="sng">
                <a:solidFill>
                  <a:srgbClr val="00B050"/>
                </a:solidFill>
                <a:effectLst/>
                <a:latin typeface="+mj-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Anti-Racism: A Guide for Teachers</a:t>
            </a:r>
            <a:r>
              <a:rPr lang="en-US" sz="2000">
                <a:solidFill>
                  <a:srgbClr val="00B050"/>
                </a:solidFill>
                <a:effectLst/>
                <a:latin typeface="+mj-lt"/>
                <a:ea typeface="Calibri" panose="020F0502020204030204" pitchFamily="34" charset="0"/>
                <a:cs typeface="Times New Roman" panose="02020603050405020304" pitchFamily="18" charset="0"/>
              </a:rPr>
              <a:t> </a:t>
            </a:r>
            <a:r>
              <a:rPr lang="en-US" sz="2000">
                <a:solidFill>
                  <a:srgbClr val="245E84"/>
                </a:solidFill>
                <a:effectLst/>
                <a:latin typeface="+mj-lt"/>
                <a:ea typeface="Calibri" panose="020F0502020204030204" pitchFamily="34" charset="0"/>
                <a:cs typeface="Times New Roman" panose="02020603050405020304" pitchFamily="18" charset="0"/>
              </a:rPr>
              <a:t>(Ministry of Education and Child Care) </a:t>
            </a:r>
          </a:p>
          <a:p>
            <a:pPr marL="0" marR="0">
              <a:lnSpc>
                <a:spcPct val="107000"/>
              </a:lnSpc>
              <a:spcBef>
                <a:spcPts val="0"/>
              </a:spcBef>
              <a:spcAft>
                <a:spcPts val="800"/>
              </a:spcAft>
            </a:pPr>
            <a:endParaRPr lang="en-US" sz="20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u="sng">
                <a:solidFill>
                  <a:srgbClr val="00B050"/>
                </a:solidFill>
                <a:effectLst/>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What is Cultural Safety and Why Should I Care About it?</a:t>
            </a:r>
            <a:r>
              <a:rPr lang="en-US" sz="2000">
                <a:solidFill>
                  <a:srgbClr val="00B050"/>
                </a:solidFill>
                <a:effectLst/>
                <a:latin typeface="+mj-lt"/>
                <a:ea typeface="Calibri" panose="020F0502020204030204" pitchFamily="34" charset="0"/>
                <a:cs typeface="Times New Roman" panose="02020603050405020304" pitchFamily="18" charset="0"/>
              </a:rPr>
              <a:t> </a:t>
            </a:r>
            <a:r>
              <a:rPr lang="en-US" sz="2000">
                <a:solidFill>
                  <a:srgbClr val="245E84"/>
                </a:solidFill>
                <a:effectLst/>
                <a:latin typeface="+mj-lt"/>
                <a:ea typeface="Calibri" panose="020F0502020204030204" pitchFamily="34" charset="0"/>
                <a:cs typeface="Times New Roman" panose="02020603050405020304" pitchFamily="18" charset="0"/>
              </a:rPr>
              <a:t>(Here to Help)</a:t>
            </a:r>
          </a:p>
          <a:p>
            <a:pPr marL="0" marR="0">
              <a:lnSpc>
                <a:spcPct val="107000"/>
              </a:lnSpc>
              <a:spcBef>
                <a:spcPts val="0"/>
              </a:spcBef>
              <a:spcAft>
                <a:spcPts val="800"/>
              </a:spcAft>
            </a:pPr>
            <a:endParaRPr lang="en-US" sz="200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a:solidFill>
                <a:srgbClr val="00B050"/>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u="sng">
                <a:solidFill>
                  <a:srgbClr val="00B050"/>
                </a:solidFill>
                <a:effectLst/>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Cultural Competency and Cultural Safety Toolkit</a:t>
            </a:r>
            <a:r>
              <a:rPr lang="en-US" sz="2000">
                <a:solidFill>
                  <a:srgbClr val="00B050"/>
                </a:solidFill>
                <a:effectLst/>
                <a:latin typeface="+mj-lt"/>
                <a:ea typeface="Calibri" panose="020F0502020204030204" pitchFamily="34" charset="0"/>
                <a:cs typeface="Times New Roman" panose="02020603050405020304" pitchFamily="18" charset="0"/>
              </a:rPr>
              <a:t> </a:t>
            </a:r>
            <a:r>
              <a:rPr lang="en-US" sz="2000">
                <a:solidFill>
                  <a:srgbClr val="245E84"/>
                </a:solidFill>
                <a:effectLst/>
                <a:latin typeface="+mj-lt"/>
                <a:ea typeface="Calibri" panose="020F0502020204030204" pitchFamily="34" charset="0"/>
                <a:cs typeface="Times New Roman" panose="02020603050405020304" pitchFamily="18" charset="0"/>
              </a:rPr>
              <a:t>(Saskatoon Health Region)</a:t>
            </a:r>
          </a:p>
          <a:p>
            <a:pPr marL="0" marR="0">
              <a:lnSpc>
                <a:spcPct val="107000"/>
              </a:lnSpc>
              <a:spcBef>
                <a:spcPts val="0"/>
              </a:spcBef>
              <a:spcAft>
                <a:spcPts val="800"/>
              </a:spcAft>
            </a:pPr>
            <a:r>
              <a:rPr lang="en-US" sz="2000">
                <a:effectLst/>
                <a:latin typeface="+mj-lt"/>
                <a:ea typeface="Calibri" panose="020F0502020204030204" pitchFamily="34" charset="0"/>
                <a:cs typeface="Times New Roman" panose="02020603050405020304" pitchFamily="18" charset="0"/>
              </a:rPr>
              <a:t> </a:t>
            </a:r>
          </a:p>
          <a:p>
            <a:endParaRPr lang="en-US" sz="2000">
              <a:solidFill>
                <a:srgbClr val="245E84"/>
              </a:solidFill>
              <a:latin typeface="+mj-lt"/>
              <a:cs typeface="Times New Roman" panose="02020603050405020304" pitchFamily="18" charset="0"/>
            </a:endParaRPr>
          </a:p>
          <a:p>
            <a:r>
              <a:rPr lang="en-US" sz="2000" baseline="30000">
                <a:solidFill>
                  <a:srgbClr val="245E84"/>
                </a:solidFill>
                <a:effectLst/>
                <a:latin typeface="+mj-lt"/>
                <a:ea typeface="Calibri" panose="020F0502020204030204" pitchFamily="34" charset="0"/>
                <a:cs typeface="Times New Roman" panose="02020603050405020304" pitchFamily="18" charset="0"/>
              </a:rPr>
              <a:t>Adapted from: </a:t>
            </a:r>
            <a:r>
              <a:rPr lang="en-US" sz="2000" baseline="30000">
                <a:solidFill>
                  <a:srgbClr val="00B050"/>
                </a:solidFill>
                <a:effectLst/>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https://www.heretohelp.bc.ca/visions/indigenous-people-vol11/what-indigenous-cultural-safety-and-why-should-i-care-about-it</a:t>
            </a:r>
            <a:r>
              <a:rPr lang="en-US" sz="2000" baseline="30000">
                <a:solidFill>
                  <a:srgbClr val="00B050"/>
                </a:solidFill>
                <a:effectLst/>
                <a:latin typeface="+mj-lt"/>
                <a:ea typeface="Calibri" panose="020F0502020204030204" pitchFamily="34" charset="0"/>
                <a:cs typeface="Times New Roman" panose="02020603050405020304" pitchFamily="18" charset="0"/>
              </a:rPr>
              <a:t> </a:t>
            </a:r>
            <a:endParaRPr lang="en-US" sz="2000">
              <a:solidFill>
                <a:srgbClr val="00B050"/>
              </a:solidFill>
              <a:latin typeface="+mj-lt"/>
            </a:endParaRPr>
          </a:p>
        </p:txBody>
      </p:sp>
    </p:spTree>
    <p:extLst>
      <p:ext uri="{BB962C8B-B14F-4D97-AF65-F5344CB8AC3E}">
        <p14:creationId xmlns:p14="http://schemas.microsoft.com/office/powerpoint/2010/main" val="3845184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015E0A-31A6-F422-59EB-2AE88A01C965}"/>
              </a:ext>
            </a:extLst>
          </p:cNvPr>
          <p:cNvPicPr>
            <a:picLocks noChangeAspect="1"/>
          </p:cNvPicPr>
          <p:nvPr/>
        </p:nvPicPr>
        <p:blipFill>
          <a:blip r:embed="rId3">
            <a:alphaModFix amt="35000"/>
          </a:blip>
          <a:stretch>
            <a:fillRect/>
          </a:stretch>
        </p:blipFill>
        <p:spPr>
          <a:xfrm>
            <a:off x="-9940" y="-76200"/>
            <a:ext cx="9153939" cy="6675121"/>
          </a:xfrm>
          <a:prstGeom prst="rect">
            <a:avLst/>
          </a:prstGeom>
        </p:spPr>
      </p:pic>
      <p:sp>
        <p:nvSpPr>
          <p:cNvPr id="2" name="Title 1"/>
          <p:cNvSpPr>
            <a:spLocks noGrp="1"/>
          </p:cNvSpPr>
          <p:nvPr>
            <p:ph type="title"/>
          </p:nvPr>
        </p:nvSpPr>
        <p:spPr>
          <a:xfrm>
            <a:off x="536198" y="2009562"/>
            <a:ext cx="8229600" cy="1252538"/>
          </a:xfrm>
        </p:spPr>
        <p:txBody>
          <a:bodyPr>
            <a:noAutofit/>
          </a:bodyPr>
          <a:lstStyle/>
          <a:p>
            <a:pPr algn="ctr" eaLnBrk="1" fontAlgn="auto" hangingPunct="1">
              <a:spcAft>
                <a:spcPts val="0"/>
              </a:spcAft>
              <a:defRPr/>
            </a:pPr>
            <a:r>
              <a:rPr lang="en-US">
                <a:solidFill>
                  <a:schemeClr val="tx2"/>
                </a:solidFill>
                <a:latin typeface="+mj-lt"/>
              </a:rPr>
              <a:t>Duty of Care</a:t>
            </a:r>
            <a:br>
              <a:rPr lang="en-US">
                <a:solidFill>
                  <a:schemeClr val="tx2"/>
                </a:solidFill>
                <a:latin typeface="+mj-lt"/>
              </a:rPr>
            </a:br>
            <a:endParaRPr lang="en-US">
              <a:solidFill>
                <a:schemeClr val="tx2"/>
              </a:solidFill>
              <a:latin typeface="+mj-lt"/>
            </a:endParaRPr>
          </a:p>
        </p:txBody>
      </p:sp>
      <p:sp>
        <p:nvSpPr>
          <p:cNvPr id="4" name="Title 1"/>
          <p:cNvSpPr txBox="1">
            <a:spLocks/>
          </p:cNvSpPr>
          <p:nvPr/>
        </p:nvSpPr>
        <p:spPr>
          <a:xfrm>
            <a:off x="452229" y="2802731"/>
            <a:ext cx="8229600" cy="1252538"/>
          </a:xfrm>
          <a:prstGeom prst="rect">
            <a:avLst/>
          </a:prstGeom>
        </p:spPr>
        <p:txBody>
          <a:bodyPr>
            <a:normAutofit fontScale="92500" lnSpcReduction="20000"/>
          </a:bodyPr>
          <a:lstStyle>
            <a:lvl1pPr algn="l" defTabSz="457200" rtl="0" eaLnBrk="1" fontAlgn="base" hangingPunct="1">
              <a:spcBef>
                <a:spcPct val="0"/>
              </a:spcBef>
              <a:spcAft>
                <a:spcPct val="0"/>
              </a:spcAft>
              <a:defRPr sz="3200" b="1" kern="1200">
                <a:solidFill>
                  <a:srgbClr val="245E84"/>
                </a:solidFill>
                <a:latin typeface="Trebuchet MS"/>
                <a:ea typeface="Geneva" charset="0"/>
                <a:cs typeface="Trebuchet MS"/>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algn="ctr" fontAlgn="auto">
              <a:spcAft>
                <a:spcPts val="0"/>
              </a:spcAft>
              <a:defRPr/>
            </a:pPr>
            <a:endParaRPr lang="en-US">
              <a:solidFill>
                <a:schemeClr val="accent1"/>
              </a:solidFill>
            </a:endParaRPr>
          </a:p>
          <a:p>
            <a:pPr algn="ctr" fontAlgn="auto">
              <a:spcAft>
                <a:spcPts val="0"/>
              </a:spcAft>
              <a:defRPr/>
            </a:pPr>
            <a:r>
              <a:rPr lang="en-US" sz="3500">
                <a:solidFill>
                  <a:srgbClr val="FF0000"/>
                </a:solidFill>
                <a:latin typeface="+mj-lt"/>
              </a:rPr>
              <a:t>Scott Rothermel (he/him/his)</a:t>
            </a:r>
          </a:p>
          <a:p>
            <a:pPr algn="ctr" fontAlgn="auto">
              <a:spcAft>
                <a:spcPts val="0"/>
              </a:spcAft>
              <a:defRPr/>
            </a:pPr>
            <a:r>
              <a:rPr lang="en-US" sz="3500">
                <a:solidFill>
                  <a:schemeClr val="accent1"/>
                </a:solidFill>
                <a:latin typeface="+mj-lt"/>
              </a:rPr>
              <a:t>Manager of Safe Schools &amp; OHS</a:t>
            </a:r>
          </a:p>
          <a:p>
            <a:pPr algn="ctr" fontAlgn="auto">
              <a:spcAft>
                <a:spcPts val="0"/>
              </a:spcAft>
              <a:defRPr/>
            </a:pPr>
            <a:endParaRPr lang="en-US" sz="1100">
              <a:solidFill>
                <a:schemeClr val="accent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4310-4724-DFAD-4435-F4DA2B1C6A38}"/>
              </a:ext>
            </a:extLst>
          </p:cNvPr>
          <p:cNvSpPr>
            <a:spLocks noGrp="1"/>
          </p:cNvSpPr>
          <p:nvPr>
            <p:ph type="title"/>
          </p:nvPr>
        </p:nvSpPr>
        <p:spPr/>
        <p:txBody>
          <a:bodyPr>
            <a:normAutofit/>
          </a:bodyPr>
          <a:lstStyle/>
          <a:p>
            <a:r>
              <a:rPr lang="en" sz="2100" b="0">
                <a:latin typeface="Calibri"/>
                <a:ea typeface="Calibri"/>
                <a:cs typeface="Calibri"/>
                <a:sym typeface="Calibri"/>
              </a:rPr>
              <a:t>Expected Duty and Standard of Care in School Settings</a:t>
            </a:r>
            <a:endParaRPr lang="en-US" sz="2100" b="0"/>
          </a:p>
        </p:txBody>
      </p:sp>
      <p:sp>
        <p:nvSpPr>
          <p:cNvPr id="3" name="Content Placeholder 2">
            <a:extLst>
              <a:ext uri="{FF2B5EF4-FFF2-40B4-BE49-F238E27FC236}">
                <a16:creationId xmlns:a16="http://schemas.microsoft.com/office/drawing/2014/main" id="{E7808D73-EC0B-63A8-9D59-442E85A9D077}"/>
              </a:ext>
            </a:extLst>
          </p:cNvPr>
          <p:cNvSpPr>
            <a:spLocks noGrp="1"/>
          </p:cNvSpPr>
          <p:nvPr>
            <p:ph idx="1"/>
          </p:nvPr>
        </p:nvSpPr>
        <p:spPr/>
        <p:txBody>
          <a:bodyPr/>
          <a:lstStyle/>
          <a:p>
            <a:pPr>
              <a:lnSpc>
                <a:spcPct val="90000"/>
              </a:lnSpc>
              <a:spcBef>
                <a:spcPts val="0"/>
              </a:spcBef>
              <a:spcAft>
                <a:spcPts val="0"/>
              </a:spcAft>
              <a:buClr>
                <a:schemeClr val="dk1"/>
              </a:buClr>
              <a:buSzPts val="1700"/>
            </a:pPr>
            <a:r>
              <a:rPr lang="en-CA" sz="1500"/>
              <a:t>The common law in Canada clearly establishes that school authorities have a special duty of care towards students in their charge. </a:t>
            </a:r>
          </a:p>
          <a:p>
            <a:pPr>
              <a:lnSpc>
                <a:spcPct val="90000"/>
              </a:lnSpc>
              <a:spcBef>
                <a:spcPts val="600"/>
              </a:spcBef>
              <a:spcAft>
                <a:spcPts val="0"/>
              </a:spcAft>
              <a:buClr>
                <a:srgbClr val="595959"/>
              </a:buClr>
              <a:buSzPts val="1700"/>
            </a:pPr>
            <a:endParaRPr lang="en-CA" sz="1500"/>
          </a:p>
          <a:p>
            <a:pPr>
              <a:lnSpc>
                <a:spcPct val="90000"/>
              </a:lnSpc>
              <a:spcBef>
                <a:spcPts val="600"/>
              </a:spcBef>
              <a:spcAft>
                <a:spcPts val="0"/>
              </a:spcAft>
              <a:buClr>
                <a:schemeClr val="dk1"/>
              </a:buClr>
              <a:buSzPts val="1700"/>
            </a:pPr>
            <a:r>
              <a:rPr lang="en-CA" sz="1500"/>
              <a:t>This duty is imposed upon us by the unique nature of our work. Because parents are obligated to either send their children to school or provide home schooling, they are entitled to expect that schools will take reasonable measures to prevent risks of harm within the school environment or on school-sponsored excursions. </a:t>
            </a:r>
          </a:p>
          <a:p>
            <a:endParaRPr lang="en-US"/>
          </a:p>
        </p:txBody>
      </p:sp>
    </p:spTree>
    <p:extLst>
      <p:ext uri="{BB962C8B-B14F-4D97-AF65-F5344CB8AC3E}">
        <p14:creationId xmlns:p14="http://schemas.microsoft.com/office/powerpoint/2010/main" val="1246665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A93A3-10F1-16D5-AB6B-B2ADE83EAE79}"/>
              </a:ext>
            </a:extLst>
          </p:cNvPr>
          <p:cNvSpPr>
            <a:spLocks noGrp="1"/>
          </p:cNvSpPr>
          <p:nvPr>
            <p:ph type="title"/>
          </p:nvPr>
        </p:nvSpPr>
        <p:spPr/>
        <p:txBody>
          <a:bodyPr>
            <a:normAutofit/>
          </a:bodyPr>
          <a:lstStyle/>
          <a:p>
            <a:r>
              <a:rPr lang="en-US" sz="2100" b="0"/>
              <a:t>Learning Objectives</a:t>
            </a:r>
          </a:p>
        </p:txBody>
      </p:sp>
      <p:sp>
        <p:nvSpPr>
          <p:cNvPr id="3" name="Content Placeholder 2">
            <a:extLst>
              <a:ext uri="{FF2B5EF4-FFF2-40B4-BE49-F238E27FC236}">
                <a16:creationId xmlns:a16="http://schemas.microsoft.com/office/drawing/2014/main" id="{9264E859-FCD8-A8E1-5141-D6A90236C6C4}"/>
              </a:ext>
            </a:extLst>
          </p:cNvPr>
          <p:cNvSpPr>
            <a:spLocks noGrp="1"/>
          </p:cNvSpPr>
          <p:nvPr>
            <p:ph idx="1"/>
          </p:nvPr>
        </p:nvSpPr>
        <p:spPr/>
        <p:txBody>
          <a:bodyPr/>
          <a:lstStyle/>
          <a:p>
            <a:r>
              <a:rPr lang="en-CA" sz="1800"/>
              <a:t>Expected Duty and Standard of Care in School Settings</a:t>
            </a:r>
          </a:p>
          <a:p>
            <a:r>
              <a:rPr lang="en-CA" sz="1800"/>
              <a:t>Expectations related to District Policy and Procedure</a:t>
            </a:r>
          </a:p>
          <a:p>
            <a:r>
              <a:rPr lang="en-CA" sz="1800"/>
              <a:t>Duty to Report Child Abuse and Neglect to MCFD</a:t>
            </a:r>
          </a:p>
          <a:p>
            <a:pPr marL="0" indent="0">
              <a:buNone/>
            </a:pPr>
            <a:endParaRPr lang="en-CA"/>
          </a:p>
          <a:p>
            <a:pPr marL="0" indent="0">
              <a:buNone/>
            </a:pPr>
            <a:endParaRPr lang="en-CA"/>
          </a:p>
          <a:p>
            <a:pPr marL="0" indent="0">
              <a:buNone/>
            </a:pPr>
            <a:endParaRPr lang="en-CA"/>
          </a:p>
          <a:p>
            <a:pPr marL="0" indent="0">
              <a:buNone/>
            </a:pPr>
            <a:endParaRPr lang="en-US"/>
          </a:p>
        </p:txBody>
      </p:sp>
    </p:spTree>
    <p:extLst>
      <p:ext uri="{BB962C8B-B14F-4D97-AF65-F5344CB8AC3E}">
        <p14:creationId xmlns:p14="http://schemas.microsoft.com/office/powerpoint/2010/main" val="1732629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8CEE-2BA4-74FA-C433-8DADA1429A0C}"/>
              </a:ext>
            </a:extLst>
          </p:cNvPr>
          <p:cNvSpPr>
            <a:spLocks noGrp="1"/>
          </p:cNvSpPr>
          <p:nvPr>
            <p:ph type="title"/>
          </p:nvPr>
        </p:nvSpPr>
        <p:spPr>
          <a:xfrm>
            <a:off x="1422105" y="1183975"/>
            <a:ext cx="5143500" cy="814983"/>
          </a:xfrm>
        </p:spPr>
        <p:txBody>
          <a:bodyPr>
            <a:normAutofit/>
          </a:bodyPr>
          <a:lstStyle/>
          <a:p>
            <a:r>
              <a:rPr lang="en" sz="2100" b="0">
                <a:latin typeface="Calibri"/>
                <a:ea typeface="Calibri"/>
                <a:cs typeface="Calibri"/>
                <a:sym typeface="Calibri"/>
              </a:rPr>
              <a:t>DUTY TO REPORT – Ministry of Children and Family Development</a:t>
            </a:r>
            <a:endParaRPr lang="en-US" sz="2100" b="0"/>
          </a:p>
        </p:txBody>
      </p:sp>
      <p:sp>
        <p:nvSpPr>
          <p:cNvPr id="3" name="Content Placeholder 2">
            <a:extLst>
              <a:ext uri="{FF2B5EF4-FFF2-40B4-BE49-F238E27FC236}">
                <a16:creationId xmlns:a16="http://schemas.microsoft.com/office/drawing/2014/main" id="{1951970A-1DAD-BBB3-B7B5-5046905BE01F}"/>
              </a:ext>
            </a:extLst>
          </p:cNvPr>
          <p:cNvSpPr>
            <a:spLocks noGrp="1"/>
          </p:cNvSpPr>
          <p:nvPr>
            <p:ph idx="1"/>
          </p:nvPr>
        </p:nvSpPr>
        <p:spPr>
          <a:xfrm>
            <a:off x="1485900" y="1998958"/>
            <a:ext cx="6172200" cy="3611046"/>
          </a:xfrm>
        </p:spPr>
        <p:txBody>
          <a:bodyPr/>
          <a:lstStyle/>
          <a:p>
            <a:pPr marL="0" indent="0">
              <a:lnSpc>
                <a:spcPct val="90000"/>
              </a:lnSpc>
              <a:spcBef>
                <a:spcPts val="0"/>
              </a:spcBef>
              <a:spcAft>
                <a:spcPts val="0"/>
              </a:spcAft>
              <a:buNone/>
            </a:pPr>
            <a:r>
              <a:rPr lang="en-CA" sz="1050"/>
              <a:t>The Child, Family and Community Service Act requires that anyone who has reason to believe that a child or youth needs protection under section 13 of the Child, Family and Community Service Act </a:t>
            </a:r>
            <a:r>
              <a:rPr lang="en-CA" sz="1050" b="1"/>
              <a:t>must </a:t>
            </a:r>
            <a:r>
              <a:rPr lang="en-CA" sz="1050"/>
              <a:t>promptly report the matter to a child welfare worker. (See page 41 for section 13.) </a:t>
            </a:r>
          </a:p>
          <a:p>
            <a:pPr marL="133350" indent="0">
              <a:lnSpc>
                <a:spcPct val="90000"/>
              </a:lnSpc>
              <a:spcBef>
                <a:spcPts val="600"/>
              </a:spcBef>
              <a:spcAft>
                <a:spcPts val="0"/>
              </a:spcAft>
              <a:buNone/>
            </a:pPr>
            <a:r>
              <a:rPr lang="en-CA" sz="1050" b="1"/>
              <a:t>WHAT DOES “REASON TO BELIEVE” MEAN? </a:t>
            </a:r>
            <a:endParaRPr lang="en-CA" sz="1050"/>
          </a:p>
          <a:p>
            <a:pPr marL="133350" indent="-147638">
              <a:lnSpc>
                <a:spcPct val="90000"/>
              </a:lnSpc>
              <a:spcBef>
                <a:spcPts val="600"/>
              </a:spcBef>
              <a:spcAft>
                <a:spcPts val="0"/>
              </a:spcAft>
              <a:buClr>
                <a:schemeClr val="dk1"/>
              </a:buClr>
              <a:buSzPts val="900"/>
              <a:buChar char="●"/>
            </a:pPr>
            <a:r>
              <a:rPr lang="en-CA" sz="1050"/>
              <a:t>In British Columbia, anyone with reason to believe a child or youth has been or is likely to be abused or neglected — and the child’s or youth’s parent is unwilling or unable to protect them — has a legal duty to report that concern to a child welfare worker. </a:t>
            </a:r>
          </a:p>
          <a:p>
            <a:pPr marL="133350" indent="-147638">
              <a:lnSpc>
                <a:spcPct val="90000"/>
              </a:lnSpc>
              <a:spcBef>
                <a:spcPts val="600"/>
              </a:spcBef>
              <a:spcAft>
                <a:spcPts val="0"/>
              </a:spcAft>
              <a:buClr>
                <a:schemeClr val="dk1"/>
              </a:buClr>
              <a:buSzPts val="900"/>
              <a:buChar char="●"/>
            </a:pPr>
            <a:r>
              <a:rPr lang="en-CA" sz="1050"/>
              <a:t>“Reason to believe” simply means that, based on what you have seen or information you have received, you believe a child or youth has has been or is likely to be at risk. </a:t>
            </a:r>
          </a:p>
          <a:p>
            <a:pPr marL="133350" indent="-147638">
              <a:lnSpc>
                <a:spcPct val="90000"/>
              </a:lnSpc>
              <a:spcBef>
                <a:spcPts val="600"/>
              </a:spcBef>
              <a:spcAft>
                <a:spcPts val="0"/>
              </a:spcAft>
              <a:buClr>
                <a:schemeClr val="dk1"/>
              </a:buClr>
              <a:buSzPts val="900"/>
              <a:buChar char="●"/>
            </a:pPr>
            <a:r>
              <a:rPr lang="en-CA" sz="1050"/>
              <a:t>You do not need to be certain. It is the child welfare worker’s job to determine whether abuse or neglect has occurred or is likely to occur. </a:t>
            </a:r>
          </a:p>
          <a:p>
            <a:pPr marL="133350" indent="0">
              <a:lnSpc>
                <a:spcPct val="90000"/>
              </a:lnSpc>
              <a:spcBef>
                <a:spcPts val="600"/>
              </a:spcBef>
              <a:spcAft>
                <a:spcPts val="0"/>
              </a:spcAft>
              <a:buNone/>
            </a:pPr>
            <a:r>
              <a:rPr lang="en-CA" sz="1050" b="1"/>
              <a:t>Keep in mind that: </a:t>
            </a:r>
            <a:endParaRPr lang="en-CA" sz="1050"/>
          </a:p>
          <a:p>
            <a:pPr marL="133350" indent="-147638">
              <a:lnSpc>
                <a:spcPct val="90000"/>
              </a:lnSpc>
              <a:spcBef>
                <a:spcPts val="600"/>
              </a:spcBef>
              <a:spcAft>
                <a:spcPts val="0"/>
              </a:spcAft>
              <a:buClr>
                <a:schemeClr val="dk1"/>
              </a:buClr>
              <a:buSzPts val="900"/>
              <a:buChar char="●"/>
            </a:pPr>
            <a:r>
              <a:rPr lang="en-CA" sz="1050"/>
              <a:t>You do not need proof — it is the child welfare worker’s job to determine whether abuse or neglect has taken place; your role is to report your concern, including any disclosures or indicators you have witnessed. </a:t>
            </a:r>
          </a:p>
          <a:p>
            <a:pPr marL="133350" indent="-147638">
              <a:lnSpc>
                <a:spcPct val="90000"/>
              </a:lnSpc>
              <a:spcBef>
                <a:spcPts val="600"/>
              </a:spcBef>
              <a:spcAft>
                <a:spcPts val="0"/>
              </a:spcAft>
              <a:buClr>
                <a:schemeClr val="dk1"/>
              </a:buClr>
              <a:buSzPts val="900"/>
              <a:buChar char="●"/>
            </a:pPr>
            <a:r>
              <a:rPr lang="en-CA" sz="1050"/>
              <a:t>It does not matter if you think someone else is reporting the situation — you still must make a report. </a:t>
            </a:r>
          </a:p>
          <a:p>
            <a:pPr marL="133350" indent="-147638">
              <a:lnSpc>
                <a:spcPct val="90000"/>
              </a:lnSpc>
              <a:spcBef>
                <a:spcPts val="600"/>
              </a:spcBef>
              <a:spcAft>
                <a:spcPts val="0"/>
              </a:spcAft>
              <a:buClr>
                <a:schemeClr val="dk1"/>
              </a:buClr>
              <a:buSzPts val="900"/>
              <a:buChar char="●"/>
            </a:pPr>
            <a:r>
              <a:rPr lang="en-CA" sz="1050"/>
              <a:t> It does not matter if a child welfare worker is already involved with the child or youth — you still must make a report. </a:t>
            </a:r>
          </a:p>
          <a:p>
            <a:pPr marL="0" indent="0">
              <a:buNone/>
            </a:pPr>
            <a:endParaRPr lang="en-US"/>
          </a:p>
        </p:txBody>
      </p:sp>
    </p:spTree>
    <p:extLst>
      <p:ext uri="{BB962C8B-B14F-4D97-AF65-F5344CB8AC3E}">
        <p14:creationId xmlns:p14="http://schemas.microsoft.com/office/powerpoint/2010/main" val="358093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BA47-0D77-A038-2570-FA871C4FFCB0}"/>
              </a:ext>
            </a:extLst>
          </p:cNvPr>
          <p:cNvSpPr>
            <a:spLocks noGrp="1"/>
          </p:cNvSpPr>
          <p:nvPr>
            <p:ph type="title"/>
          </p:nvPr>
        </p:nvSpPr>
        <p:spPr/>
        <p:txBody>
          <a:bodyPr>
            <a:normAutofit/>
          </a:bodyPr>
          <a:lstStyle/>
          <a:p>
            <a:r>
              <a:rPr lang="en" sz="2100" b="0">
                <a:latin typeface="Calibri"/>
                <a:ea typeface="Calibri"/>
                <a:cs typeface="Calibri"/>
                <a:sym typeface="Calibri"/>
              </a:rPr>
              <a:t>Unique Rights of Educators</a:t>
            </a:r>
            <a:endParaRPr lang="en-US" sz="2100" b="0"/>
          </a:p>
        </p:txBody>
      </p:sp>
      <p:sp>
        <p:nvSpPr>
          <p:cNvPr id="3" name="Content Placeholder 2">
            <a:extLst>
              <a:ext uri="{FF2B5EF4-FFF2-40B4-BE49-F238E27FC236}">
                <a16:creationId xmlns:a16="http://schemas.microsoft.com/office/drawing/2014/main" id="{86222D26-92CD-2502-BFD8-3FA45D751917}"/>
              </a:ext>
            </a:extLst>
          </p:cNvPr>
          <p:cNvSpPr>
            <a:spLocks noGrp="1"/>
          </p:cNvSpPr>
          <p:nvPr>
            <p:ph idx="1"/>
          </p:nvPr>
        </p:nvSpPr>
        <p:spPr/>
        <p:txBody>
          <a:bodyPr/>
          <a:lstStyle/>
          <a:p>
            <a:pPr marL="304800">
              <a:lnSpc>
                <a:spcPct val="90000"/>
              </a:lnSpc>
              <a:spcBef>
                <a:spcPts val="0"/>
              </a:spcBef>
              <a:spcAft>
                <a:spcPts val="0"/>
              </a:spcAft>
              <a:buClr>
                <a:schemeClr val="dk1"/>
              </a:buClr>
              <a:buSzPts val="2100"/>
              <a:buFont typeface="Arial" panose="020B0604020202020204" pitchFamily="34" charset="0"/>
              <a:buChar char="•"/>
            </a:pPr>
            <a:r>
              <a:rPr lang="en-CA" sz="1800"/>
              <a:t>School officials are expected to act ‘in loco parentis’, therefore making decisions to ensure the safety of all students as would a judicious parent. </a:t>
            </a:r>
          </a:p>
          <a:p>
            <a:pPr marL="0" indent="0">
              <a:lnSpc>
                <a:spcPct val="90000"/>
              </a:lnSpc>
              <a:spcBef>
                <a:spcPts val="300"/>
              </a:spcBef>
              <a:spcAft>
                <a:spcPts val="0"/>
              </a:spcAft>
              <a:buNone/>
            </a:pPr>
            <a:endParaRPr lang="en-CA" sz="1800"/>
          </a:p>
          <a:p>
            <a:pPr marL="300038" lvl="1" indent="0">
              <a:lnSpc>
                <a:spcPct val="90000"/>
              </a:lnSpc>
              <a:spcBef>
                <a:spcPts val="300"/>
              </a:spcBef>
              <a:spcAft>
                <a:spcPts val="0"/>
              </a:spcAft>
              <a:buNone/>
            </a:pPr>
            <a:r>
              <a:rPr lang="en-CA"/>
              <a:t>In loco parentis means “in the place of a parent”</a:t>
            </a:r>
          </a:p>
          <a:p>
            <a:pPr marL="300038" lvl="1" indent="0">
              <a:lnSpc>
                <a:spcPct val="90000"/>
              </a:lnSpc>
              <a:spcBef>
                <a:spcPts val="300"/>
              </a:spcBef>
              <a:spcAft>
                <a:spcPts val="0"/>
              </a:spcAft>
              <a:buNone/>
            </a:pPr>
            <a:endParaRPr lang="en-CA"/>
          </a:p>
          <a:p>
            <a:pPr>
              <a:lnSpc>
                <a:spcPct val="90000"/>
              </a:lnSpc>
              <a:spcBef>
                <a:spcPts val="300"/>
              </a:spcBef>
              <a:spcAft>
                <a:spcPts val="0"/>
              </a:spcAft>
              <a:buFont typeface="Arial" panose="020B0604020202020204" pitchFamily="34" charset="0"/>
              <a:buChar char="•"/>
            </a:pPr>
            <a:r>
              <a:rPr lang="en-CA" sz="1800"/>
              <a:t>This same expectation is not shared by other service providers, such as the RCMP.</a:t>
            </a:r>
          </a:p>
          <a:p>
            <a:pPr marL="0" indent="0">
              <a:buNone/>
            </a:pPr>
            <a:endParaRPr lang="en-US"/>
          </a:p>
        </p:txBody>
      </p:sp>
    </p:spTree>
    <p:extLst>
      <p:ext uri="{BB962C8B-B14F-4D97-AF65-F5344CB8AC3E}">
        <p14:creationId xmlns:p14="http://schemas.microsoft.com/office/powerpoint/2010/main" val="1595782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CCFB-1D23-8770-9196-2E5ECF09C9E3}"/>
              </a:ext>
            </a:extLst>
          </p:cNvPr>
          <p:cNvSpPr>
            <a:spLocks noGrp="1"/>
          </p:cNvSpPr>
          <p:nvPr>
            <p:ph type="title"/>
          </p:nvPr>
        </p:nvSpPr>
        <p:spPr/>
        <p:txBody>
          <a:bodyPr>
            <a:normAutofit/>
          </a:bodyPr>
          <a:lstStyle/>
          <a:p>
            <a:r>
              <a:rPr lang="en" b="0">
                <a:latin typeface="Calibri"/>
                <a:ea typeface="Calibri"/>
                <a:cs typeface="Calibri"/>
                <a:sym typeface="Calibri"/>
              </a:rPr>
              <a:t>Standard of Care</a:t>
            </a:r>
            <a:endParaRPr lang="en-US" b="0"/>
          </a:p>
        </p:txBody>
      </p:sp>
      <p:sp>
        <p:nvSpPr>
          <p:cNvPr id="3" name="Content Placeholder 2">
            <a:extLst>
              <a:ext uri="{FF2B5EF4-FFF2-40B4-BE49-F238E27FC236}">
                <a16:creationId xmlns:a16="http://schemas.microsoft.com/office/drawing/2014/main" id="{919BBFFA-E050-5553-8F30-5815ADA4245C}"/>
              </a:ext>
            </a:extLst>
          </p:cNvPr>
          <p:cNvSpPr>
            <a:spLocks noGrp="1"/>
          </p:cNvSpPr>
          <p:nvPr>
            <p:ph idx="1"/>
          </p:nvPr>
        </p:nvSpPr>
        <p:spPr/>
        <p:txBody>
          <a:bodyPr/>
          <a:lstStyle/>
          <a:p>
            <a:r>
              <a:rPr lang="en-CA" sz="1800"/>
              <a:t>The standard of care owed by educators to students is that of a reasonably careful or prudent parent. </a:t>
            </a:r>
          </a:p>
          <a:p>
            <a:pPr marL="0" indent="0">
              <a:buNone/>
            </a:pPr>
            <a:endParaRPr lang="en-CA" sz="1800"/>
          </a:p>
          <a:p>
            <a:r>
              <a:rPr lang="en-CA" sz="1800"/>
              <a:t>This includes the duty to protect students from any reasonably foreseeable risks of injury or harm. </a:t>
            </a:r>
          </a:p>
          <a:p>
            <a:endParaRPr lang="en-US"/>
          </a:p>
        </p:txBody>
      </p:sp>
    </p:spTree>
    <p:extLst>
      <p:ext uri="{BB962C8B-B14F-4D97-AF65-F5344CB8AC3E}">
        <p14:creationId xmlns:p14="http://schemas.microsoft.com/office/powerpoint/2010/main" val="3983271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94E9-EC54-0CC7-E798-694B965E538C}"/>
              </a:ext>
            </a:extLst>
          </p:cNvPr>
          <p:cNvSpPr>
            <a:spLocks noGrp="1"/>
          </p:cNvSpPr>
          <p:nvPr>
            <p:ph type="title"/>
          </p:nvPr>
        </p:nvSpPr>
        <p:spPr/>
        <p:txBody>
          <a:bodyPr/>
          <a:lstStyle/>
          <a:p>
            <a:r>
              <a:rPr lang="en" b="0">
                <a:latin typeface="Calibri"/>
                <a:ea typeface="Calibri"/>
                <a:cs typeface="Calibri"/>
                <a:sym typeface="Calibri"/>
              </a:rPr>
              <a:t>Fiduciary Duty</a:t>
            </a:r>
            <a:endParaRPr lang="en-US" b="0"/>
          </a:p>
        </p:txBody>
      </p:sp>
      <p:sp>
        <p:nvSpPr>
          <p:cNvPr id="3" name="Content Placeholder 2">
            <a:extLst>
              <a:ext uri="{FF2B5EF4-FFF2-40B4-BE49-F238E27FC236}">
                <a16:creationId xmlns:a16="http://schemas.microsoft.com/office/drawing/2014/main" id="{FF6AA778-A041-FB8D-6324-55F0315CE8AA}"/>
              </a:ext>
            </a:extLst>
          </p:cNvPr>
          <p:cNvSpPr>
            <a:spLocks noGrp="1"/>
          </p:cNvSpPr>
          <p:nvPr>
            <p:ph idx="1"/>
          </p:nvPr>
        </p:nvSpPr>
        <p:spPr>
          <a:xfrm>
            <a:off x="1485900" y="2153567"/>
            <a:ext cx="6172200" cy="3288974"/>
          </a:xfrm>
        </p:spPr>
        <p:txBody>
          <a:bodyPr/>
          <a:lstStyle/>
          <a:p>
            <a:r>
              <a:rPr lang="en-US" sz="1800"/>
              <a:t>All employees have a fiduciary responsibility to the district</a:t>
            </a:r>
          </a:p>
          <a:p>
            <a:r>
              <a:rPr lang="en-CA" sz="1800">
                <a:solidFill>
                  <a:srgbClr val="395E89"/>
                </a:solidFill>
                <a:highlight>
                  <a:srgbClr val="FFFFFF"/>
                </a:highlight>
              </a:rPr>
              <a:t>Fiduciary Duty is defined as when someone (an employee) who has undertaken to act for and on behalf of another (the District) in a particular matter in circumstances which give rise to a relationship of trust and confidence. </a:t>
            </a:r>
          </a:p>
          <a:p>
            <a:pPr indent="-242888">
              <a:lnSpc>
                <a:spcPct val="115000"/>
              </a:lnSpc>
              <a:spcBef>
                <a:spcPts val="0"/>
              </a:spcBef>
              <a:spcAft>
                <a:spcPts val="0"/>
              </a:spcAft>
              <a:buClr>
                <a:srgbClr val="395E89"/>
              </a:buClr>
              <a:buSzPts val="1500"/>
              <a:buChar char="●"/>
            </a:pPr>
            <a:r>
              <a:rPr lang="en-CA" sz="1800">
                <a:solidFill>
                  <a:srgbClr val="395E89"/>
                </a:solidFill>
                <a:highlight>
                  <a:srgbClr val="FFFFFF"/>
                </a:highlight>
              </a:rPr>
              <a:t>In such a relationship, good conscience requires an employee to act at all times for the sole benefit and interest of the one who trusts (the District).</a:t>
            </a:r>
          </a:p>
          <a:p>
            <a:endParaRPr lang="en-US"/>
          </a:p>
        </p:txBody>
      </p:sp>
    </p:spTree>
    <p:extLst>
      <p:ext uri="{BB962C8B-B14F-4D97-AF65-F5344CB8AC3E}">
        <p14:creationId xmlns:p14="http://schemas.microsoft.com/office/powerpoint/2010/main" val="270945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68D9-CA25-19F6-8A28-DDE0285409CD}"/>
              </a:ext>
            </a:extLst>
          </p:cNvPr>
          <p:cNvSpPr>
            <a:spLocks noGrp="1"/>
          </p:cNvSpPr>
          <p:nvPr>
            <p:ph type="title"/>
          </p:nvPr>
        </p:nvSpPr>
        <p:spPr/>
        <p:txBody>
          <a:bodyPr/>
          <a:lstStyle/>
          <a:p>
            <a:r>
              <a:rPr lang="en-US" b="0"/>
              <a:t>Roles and Responsibilities</a:t>
            </a:r>
          </a:p>
        </p:txBody>
      </p:sp>
      <p:sp>
        <p:nvSpPr>
          <p:cNvPr id="3" name="Content Placeholder 2">
            <a:extLst>
              <a:ext uri="{FF2B5EF4-FFF2-40B4-BE49-F238E27FC236}">
                <a16:creationId xmlns:a16="http://schemas.microsoft.com/office/drawing/2014/main" id="{1FE4DD26-B109-69A1-3BF4-D97C1F504EAA}"/>
              </a:ext>
            </a:extLst>
          </p:cNvPr>
          <p:cNvSpPr>
            <a:spLocks noGrp="1"/>
          </p:cNvSpPr>
          <p:nvPr>
            <p:ph idx="1"/>
          </p:nvPr>
        </p:nvSpPr>
        <p:spPr/>
        <p:txBody>
          <a:bodyPr/>
          <a:lstStyle/>
          <a:p>
            <a:pPr marL="0" indent="0">
              <a:lnSpc>
                <a:spcPct val="90000"/>
              </a:lnSpc>
              <a:spcBef>
                <a:spcPts val="0"/>
              </a:spcBef>
              <a:spcAft>
                <a:spcPts val="0"/>
              </a:spcAft>
              <a:buClr>
                <a:srgbClr val="FFFFFF"/>
              </a:buClr>
              <a:buSzPts val="3300"/>
              <a:buNone/>
            </a:pPr>
            <a:r>
              <a:rPr lang="en-CA"/>
              <a:t>All school district employees are public servants and our roles and the scope of our responsibilities are outlined in legislation.</a:t>
            </a:r>
          </a:p>
          <a:p>
            <a:pPr marL="0" indent="0">
              <a:lnSpc>
                <a:spcPct val="90000"/>
              </a:lnSpc>
              <a:spcBef>
                <a:spcPts val="0"/>
              </a:spcBef>
              <a:spcAft>
                <a:spcPts val="0"/>
              </a:spcAft>
              <a:buClr>
                <a:srgbClr val="FFFFFF"/>
              </a:buClr>
              <a:buSzPts val="3300"/>
              <a:buNone/>
            </a:pPr>
            <a:endParaRPr lang="en-CA" b="1" u="sng">
              <a:solidFill>
                <a:schemeClr val="hlink"/>
              </a:solidFill>
              <a:hlinkClick r:id="rId2"/>
            </a:endParaRPr>
          </a:p>
          <a:p>
            <a:pPr>
              <a:lnSpc>
                <a:spcPct val="90000"/>
              </a:lnSpc>
              <a:spcBef>
                <a:spcPts val="0"/>
              </a:spcBef>
              <a:spcAft>
                <a:spcPts val="0"/>
              </a:spcAft>
              <a:buClr>
                <a:srgbClr val="FFFFFF"/>
              </a:buClr>
              <a:buSzPts val="3300"/>
              <a:buFont typeface="Arial" panose="020B0604020202020204" pitchFamily="34" charset="0"/>
              <a:buChar char="•"/>
            </a:pPr>
            <a:endParaRPr lang="en-CA" b="1" u="sng">
              <a:solidFill>
                <a:schemeClr val="hlink"/>
              </a:solidFill>
              <a:hlinkClick r:id="rId2"/>
            </a:endParaRPr>
          </a:p>
          <a:p>
            <a:pPr>
              <a:lnSpc>
                <a:spcPct val="90000"/>
              </a:lnSpc>
              <a:spcBef>
                <a:spcPts val="0"/>
              </a:spcBef>
              <a:spcAft>
                <a:spcPts val="0"/>
              </a:spcAft>
              <a:buClr>
                <a:srgbClr val="FFFFFF"/>
              </a:buClr>
              <a:buSzPts val="3300"/>
              <a:buFont typeface="Arial" panose="020B0604020202020204" pitchFamily="34" charset="0"/>
              <a:buChar char="•"/>
            </a:pPr>
            <a:r>
              <a:rPr lang="en-CA" b="1" u="sng">
                <a:solidFill>
                  <a:schemeClr val="hlink"/>
                </a:solidFill>
                <a:hlinkClick r:id="rId2"/>
              </a:rPr>
              <a:t>School Act</a:t>
            </a:r>
            <a:r>
              <a:rPr lang="en-CA"/>
              <a:t> </a:t>
            </a:r>
          </a:p>
          <a:p>
            <a:pPr>
              <a:lnSpc>
                <a:spcPct val="90000"/>
              </a:lnSpc>
              <a:spcBef>
                <a:spcPts val="0"/>
              </a:spcBef>
              <a:spcAft>
                <a:spcPts val="0"/>
              </a:spcAft>
              <a:buClr>
                <a:srgbClr val="FFFFFF"/>
              </a:buClr>
              <a:buSzPts val="3300"/>
              <a:buFont typeface="Arial" panose="020B0604020202020204" pitchFamily="34" charset="0"/>
              <a:buChar char="•"/>
            </a:pPr>
            <a:r>
              <a:rPr lang="en-CA">
                <a:solidFill>
                  <a:schemeClr val="lt1"/>
                </a:solidFill>
              </a:rPr>
              <a:t>and</a:t>
            </a:r>
          </a:p>
          <a:p>
            <a:pPr>
              <a:lnSpc>
                <a:spcPct val="90000"/>
              </a:lnSpc>
              <a:spcBef>
                <a:spcPts val="0"/>
              </a:spcBef>
              <a:spcAft>
                <a:spcPts val="0"/>
              </a:spcAft>
              <a:buClr>
                <a:srgbClr val="FFFFFF"/>
              </a:buClr>
              <a:buSzPts val="3300"/>
              <a:buFont typeface="Arial" panose="020B0604020202020204" pitchFamily="34" charset="0"/>
              <a:buChar char="•"/>
            </a:pPr>
            <a:r>
              <a:rPr lang="en-CA" b="1" u="sng">
                <a:solidFill>
                  <a:schemeClr val="hlink"/>
                </a:solidFill>
                <a:hlinkClick r:id="rId3"/>
              </a:rPr>
              <a:t>School Act Regulations</a:t>
            </a:r>
            <a:endParaRPr lang="en-US"/>
          </a:p>
        </p:txBody>
      </p:sp>
    </p:spTree>
    <p:extLst>
      <p:ext uri="{BB962C8B-B14F-4D97-AF65-F5344CB8AC3E}">
        <p14:creationId xmlns:p14="http://schemas.microsoft.com/office/powerpoint/2010/main" val="3078346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114F-C0FB-A92D-7FF7-55B9142AE61D}"/>
              </a:ext>
            </a:extLst>
          </p:cNvPr>
          <p:cNvSpPr>
            <a:spLocks noGrp="1"/>
          </p:cNvSpPr>
          <p:nvPr>
            <p:ph type="title"/>
          </p:nvPr>
        </p:nvSpPr>
        <p:spPr>
          <a:xfrm>
            <a:off x="404532" y="1020616"/>
            <a:ext cx="7466479" cy="814983"/>
          </a:xfrm>
        </p:spPr>
        <p:txBody>
          <a:bodyPr lIns="68580" tIns="34290" rIns="68580" bIns="34290" anchor="t">
            <a:normAutofit fontScale="90000"/>
          </a:bodyPr>
          <a:lstStyle/>
          <a:p>
            <a:r>
              <a:rPr lang="en" b="0">
                <a:latin typeface="Calibri"/>
                <a:ea typeface="Calibri"/>
                <a:cs typeface="Calibri"/>
                <a:sym typeface="Calibri"/>
              </a:rPr>
              <a:t>Child Abuse and Neglect</a:t>
            </a:r>
            <a:br>
              <a:rPr lang="en" b="0">
                <a:latin typeface="Calibri"/>
                <a:ea typeface="Calibri"/>
                <a:cs typeface="Calibri"/>
                <a:sym typeface="Calibri"/>
              </a:rPr>
            </a:br>
            <a:br>
              <a:rPr lang="en" b="0">
                <a:latin typeface="Calibri"/>
                <a:ea typeface="Calibri"/>
                <a:cs typeface="Calibri"/>
                <a:sym typeface="Calibri"/>
              </a:rPr>
            </a:br>
            <a:r>
              <a:rPr lang="en" sz="2025" b="0">
                <a:latin typeface="Calibri"/>
                <a:ea typeface="Calibri"/>
                <a:cs typeface="Calibri"/>
                <a:sym typeface="Calibri"/>
              </a:rPr>
              <a:t>Policy: </a:t>
            </a:r>
            <a:r>
              <a:rPr lang="en-CA" sz="2025">
                <a:solidFill>
                  <a:srgbClr val="343A40"/>
                </a:solidFill>
                <a:latin typeface="komet"/>
                <a:hlinkClick r:id="rId2" tooltip="230 Child Abuse and Neglect (Oct 26, 2021).pdf"/>
              </a:rPr>
              <a:t>Policy 230: Child Abuse and Neglect</a:t>
            </a:r>
            <a:br>
              <a:rPr lang="en" sz="2025" b="0">
                <a:latin typeface="Calibri"/>
                <a:ea typeface="Calibri"/>
                <a:cs typeface="Calibri"/>
                <a:sym typeface="Calibri"/>
              </a:rPr>
            </a:br>
            <a:r>
              <a:rPr lang="en" sz="2025" b="0">
                <a:latin typeface="Calibri"/>
                <a:ea typeface="Calibri"/>
                <a:cs typeface="Calibri"/>
                <a:sym typeface="Calibri"/>
              </a:rPr>
              <a:t>Administrative Procedure: </a:t>
            </a:r>
            <a:r>
              <a:rPr lang="en-CA" sz="2025">
                <a:solidFill>
                  <a:srgbClr val="343A40"/>
                </a:solidFill>
                <a:latin typeface="komet"/>
                <a:hlinkClick r:id="rId3" tooltip="AP 3304 Child Abuse and Neglect.pdf"/>
              </a:rPr>
              <a:t>AP 3304 - Child Abuse &amp; Neglect</a:t>
            </a:r>
            <a:br>
              <a:rPr lang="en-CA" sz="2025">
                <a:latin typeface="komet"/>
              </a:rPr>
            </a:br>
            <a:br>
              <a:rPr lang="en-CA" sz="2025" b="0">
                <a:latin typeface="komet"/>
                <a:ea typeface="Calibri"/>
                <a:cs typeface="Calibri"/>
              </a:rPr>
            </a:br>
            <a:br>
              <a:rPr lang="en" b="0">
                <a:latin typeface="Calibri"/>
                <a:cs typeface="Calibri"/>
              </a:rPr>
            </a:br>
            <a:endParaRPr lang="en-US" b="0"/>
          </a:p>
        </p:txBody>
      </p:sp>
      <p:sp>
        <p:nvSpPr>
          <p:cNvPr id="3" name="Content Placeholder 2">
            <a:extLst>
              <a:ext uri="{FF2B5EF4-FFF2-40B4-BE49-F238E27FC236}">
                <a16:creationId xmlns:a16="http://schemas.microsoft.com/office/drawing/2014/main" id="{224533DA-41CD-60A5-9486-B69D633790F9}"/>
              </a:ext>
            </a:extLst>
          </p:cNvPr>
          <p:cNvSpPr>
            <a:spLocks noGrp="1"/>
          </p:cNvSpPr>
          <p:nvPr>
            <p:ph idx="1"/>
          </p:nvPr>
        </p:nvSpPr>
        <p:spPr>
          <a:xfrm>
            <a:off x="457200" y="2844293"/>
            <a:ext cx="8229600" cy="2759291"/>
          </a:xfrm>
        </p:spPr>
        <p:txBody>
          <a:bodyPr/>
          <a:lstStyle/>
          <a:p>
            <a:pPr>
              <a:lnSpc>
                <a:spcPct val="90000"/>
              </a:lnSpc>
              <a:spcBef>
                <a:spcPts val="0"/>
              </a:spcBef>
              <a:spcAft>
                <a:spcPts val="0"/>
              </a:spcAft>
              <a:buClr>
                <a:schemeClr val="dk1"/>
              </a:buClr>
              <a:buSzPts val="1500"/>
            </a:pPr>
            <a:r>
              <a:rPr lang="en-CA" sz="1800"/>
              <a:t>Provides school officials, employees and other persons working in schools with direction and training on their legal obligation to report suspected child abuse and neglect to: </a:t>
            </a:r>
          </a:p>
          <a:p>
            <a:pPr lvl="1">
              <a:lnSpc>
                <a:spcPct val="90000"/>
              </a:lnSpc>
              <a:spcBef>
                <a:spcPts val="0"/>
              </a:spcBef>
              <a:spcAft>
                <a:spcPts val="0"/>
              </a:spcAft>
              <a:buClr>
                <a:schemeClr val="dk1"/>
              </a:buClr>
              <a:buSzPts val="1500"/>
              <a:buFont typeface="Arial" panose="020B0604020202020204" pitchFamily="34" charset="0"/>
              <a:buChar char="•"/>
            </a:pPr>
            <a:r>
              <a:rPr lang="en-CA"/>
              <a:t>a Child Welfare Worker under the </a:t>
            </a:r>
            <a:r>
              <a:rPr lang="en-CA" i="1"/>
              <a:t>Child, Family and Community Service Act </a:t>
            </a:r>
            <a:r>
              <a:rPr lang="en-CA"/>
              <a:t>when they have reason to believe that a child may be abused, neglected, or needs protection for any other reason; </a:t>
            </a:r>
          </a:p>
          <a:p>
            <a:pPr lvl="1">
              <a:lnSpc>
                <a:spcPct val="90000"/>
              </a:lnSpc>
              <a:spcBef>
                <a:spcPts val="0"/>
              </a:spcBef>
              <a:spcAft>
                <a:spcPts val="0"/>
              </a:spcAft>
              <a:buClr>
                <a:schemeClr val="dk1"/>
              </a:buClr>
              <a:buSzPts val="1500"/>
              <a:buFont typeface="Arial" panose="020B0604020202020204" pitchFamily="34" charset="0"/>
              <a:buChar char="•"/>
            </a:pPr>
            <a:r>
              <a:rPr lang="en-CA"/>
              <a:t>the police where the child is in immediate danger; and</a:t>
            </a:r>
          </a:p>
          <a:p>
            <a:pPr lvl="1">
              <a:lnSpc>
                <a:spcPct val="90000"/>
              </a:lnSpc>
              <a:spcBef>
                <a:spcPts val="0"/>
              </a:spcBef>
              <a:spcAft>
                <a:spcPts val="0"/>
              </a:spcAft>
              <a:buClr>
                <a:schemeClr val="dk1"/>
              </a:buClr>
              <a:buSzPts val="1500"/>
              <a:buFont typeface="Arial" panose="020B0604020202020204" pitchFamily="34" charset="0"/>
              <a:buChar char="•"/>
            </a:pPr>
            <a:r>
              <a:rPr lang="en-CA"/>
              <a:t>school officials. </a:t>
            </a:r>
          </a:p>
          <a:p>
            <a:endParaRPr lang="en-US"/>
          </a:p>
        </p:txBody>
      </p:sp>
    </p:spTree>
    <p:extLst>
      <p:ext uri="{BB962C8B-B14F-4D97-AF65-F5344CB8AC3E}">
        <p14:creationId xmlns:p14="http://schemas.microsoft.com/office/powerpoint/2010/main" val="282213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A6DA63-391A-69AD-CAAF-18F1E7BE5B36}"/>
              </a:ext>
            </a:extLst>
          </p:cNvPr>
          <p:cNvSpPr txBox="1"/>
          <p:nvPr/>
        </p:nvSpPr>
        <p:spPr>
          <a:xfrm>
            <a:off x="164236" y="162762"/>
            <a:ext cx="6174420" cy="707886"/>
          </a:xfrm>
          <a:prstGeom prst="rect">
            <a:avLst/>
          </a:prstGeom>
          <a:noFill/>
        </p:spPr>
        <p:txBody>
          <a:bodyPr wrap="square">
            <a:spAutoFit/>
          </a:bodyPr>
          <a:lstStyle/>
          <a:p>
            <a:r>
              <a:rPr lang="en-US" sz="4000" b="1">
                <a:solidFill>
                  <a:srgbClr val="245E84"/>
                </a:solidFill>
                <a:latin typeface="+mj-lt"/>
              </a:rPr>
              <a:t>SD8 Vision, Mission, Values</a:t>
            </a:r>
            <a:endParaRPr lang="en-US" sz="4000" b="1">
              <a:solidFill>
                <a:srgbClr val="245E84"/>
              </a:solidFill>
            </a:endParaRPr>
          </a:p>
        </p:txBody>
      </p:sp>
      <p:sp>
        <p:nvSpPr>
          <p:cNvPr id="5" name="TextBox 4">
            <a:extLst>
              <a:ext uri="{FF2B5EF4-FFF2-40B4-BE49-F238E27FC236}">
                <a16:creationId xmlns:a16="http://schemas.microsoft.com/office/drawing/2014/main" id="{1B7BCF2F-CFA5-5BB0-4A2B-2A7ED3382DFB}"/>
              </a:ext>
            </a:extLst>
          </p:cNvPr>
          <p:cNvSpPr txBox="1"/>
          <p:nvPr/>
        </p:nvSpPr>
        <p:spPr>
          <a:xfrm>
            <a:off x="164236" y="1373365"/>
            <a:ext cx="2556769" cy="584775"/>
          </a:xfrm>
          <a:prstGeom prst="rect">
            <a:avLst/>
          </a:prstGeom>
          <a:noFill/>
        </p:spPr>
        <p:txBody>
          <a:bodyPr wrap="square">
            <a:spAutoFit/>
          </a:bodyPr>
          <a:lstStyle/>
          <a:p>
            <a:r>
              <a:rPr lang="en-US" sz="3200" b="1">
                <a:solidFill>
                  <a:srgbClr val="1F497D"/>
                </a:solidFill>
                <a:latin typeface="+mj-lt"/>
                <a:ea typeface="MS Mincho"/>
                <a:cs typeface="Arial" panose="020B0604020202020204" pitchFamily="34" charset="0"/>
              </a:rPr>
              <a:t>Our</a:t>
            </a:r>
            <a:r>
              <a:rPr lang="en-US" sz="1800" b="1">
                <a:solidFill>
                  <a:srgbClr val="1F497D"/>
                </a:solidFill>
                <a:latin typeface="+mj-lt"/>
                <a:ea typeface="MS Mincho"/>
                <a:cs typeface="Arial" panose="020B0604020202020204" pitchFamily="34" charset="0"/>
              </a:rPr>
              <a:t> </a:t>
            </a:r>
            <a:r>
              <a:rPr lang="en-US" sz="3200" b="1">
                <a:solidFill>
                  <a:srgbClr val="1F497D"/>
                </a:solidFill>
                <a:latin typeface="+mj-lt"/>
                <a:ea typeface="MS Mincho"/>
                <a:cs typeface="Arial" panose="020B0604020202020204" pitchFamily="34" charset="0"/>
              </a:rPr>
              <a:t>Values</a:t>
            </a:r>
            <a:r>
              <a:rPr lang="en-US" sz="1800" b="1">
                <a:solidFill>
                  <a:srgbClr val="1F497D"/>
                </a:solidFill>
                <a:latin typeface="+mj-lt"/>
                <a:ea typeface="MS Mincho"/>
                <a:cs typeface="Arial" panose="020B0604020202020204" pitchFamily="34" charset="0"/>
              </a:rPr>
              <a:t>: </a:t>
            </a:r>
            <a:endParaRPr lang="en-US"/>
          </a:p>
        </p:txBody>
      </p:sp>
      <p:sp>
        <p:nvSpPr>
          <p:cNvPr id="7" name="TextBox 6">
            <a:extLst>
              <a:ext uri="{FF2B5EF4-FFF2-40B4-BE49-F238E27FC236}">
                <a16:creationId xmlns:a16="http://schemas.microsoft.com/office/drawing/2014/main" id="{3594C3C4-849A-5C70-DFD8-2DCEC3D2A2A1}"/>
              </a:ext>
            </a:extLst>
          </p:cNvPr>
          <p:cNvSpPr txBox="1"/>
          <p:nvPr/>
        </p:nvSpPr>
        <p:spPr>
          <a:xfrm>
            <a:off x="2272683" y="1886310"/>
            <a:ext cx="6036815" cy="2308324"/>
          </a:xfrm>
          <a:prstGeom prst="rect">
            <a:avLst/>
          </a:prstGeom>
          <a:noFill/>
        </p:spPr>
        <p:txBody>
          <a:bodyPr wrap="square">
            <a:spAutoFit/>
          </a:bodyPr>
          <a:lstStyle/>
          <a:p>
            <a:r>
              <a:rPr lang="en-US" sz="1800" b="1">
                <a:solidFill>
                  <a:srgbClr val="00B050"/>
                </a:solidFill>
                <a:latin typeface="+mj-lt"/>
                <a:ea typeface="MS Mincho"/>
                <a:cs typeface="Arial" panose="020B0604020202020204" pitchFamily="34" charset="0"/>
              </a:rPr>
              <a:t>Diversity and Identity</a:t>
            </a:r>
          </a:p>
          <a:p>
            <a:r>
              <a:rPr lang="en-US">
                <a:solidFill>
                  <a:srgbClr val="1F497D"/>
                </a:solidFill>
                <a:latin typeface="+mj-lt"/>
                <a:ea typeface="MS Mincho"/>
                <a:cs typeface="Arial" panose="020B0604020202020204" pitchFamily="34" charset="0"/>
              </a:rPr>
              <a:t>We meaningfully and equitably involve all learners and respect the unique characteristics and identities that make them individuals. Barriers are removed to create equitable environments that provide accessible and empowering opportunities for all students and staff to thrive. Truth and Reconciliation create our path forward to respect the human rights of Indigenous Peoples.</a:t>
            </a:r>
            <a:endParaRPr lang="en-US"/>
          </a:p>
        </p:txBody>
      </p:sp>
      <p:sp>
        <p:nvSpPr>
          <p:cNvPr id="8" name="TextBox 7">
            <a:extLst>
              <a:ext uri="{FF2B5EF4-FFF2-40B4-BE49-F238E27FC236}">
                <a16:creationId xmlns:a16="http://schemas.microsoft.com/office/drawing/2014/main" id="{7E5CB058-CC55-3A85-29D1-E808820EBE23}"/>
              </a:ext>
            </a:extLst>
          </p:cNvPr>
          <p:cNvSpPr txBox="1"/>
          <p:nvPr/>
        </p:nvSpPr>
        <p:spPr>
          <a:xfrm>
            <a:off x="2272683" y="4707579"/>
            <a:ext cx="6285389" cy="1200329"/>
          </a:xfrm>
          <a:prstGeom prst="rect">
            <a:avLst/>
          </a:prstGeom>
          <a:noFill/>
        </p:spPr>
        <p:txBody>
          <a:bodyPr wrap="square">
            <a:spAutoFit/>
          </a:bodyPr>
          <a:lstStyle/>
          <a:p>
            <a:r>
              <a:rPr lang="en-US" sz="1800" b="1">
                <a:solidFill>
                  <a:srgbClr val="00B050"/>
                </a:solidFill>
                <a:latin typeface="+mj-lt"/>
                <a:ea typeface="MS Mincho"/>
                <a:cs typeface="Arial" panose="020B0604020202020204" pitchFamily="34" charset="0"/>
              </a:rPr>
              <a:t>Caring for the Future</a:t>
            </a:r>
          </a:p>
          <a:p>
            <a:r>
              <a:rPr lang="en-US">
                <a:solidFill>
                  <a:srgbClr val="1F497D"/>
                </a:solidFill>
                <a:latin typeface="+mj-lt"/>
                <a:ea typeface="MS Mincho"/>
                <a:cs typeface="Arial" panose="020B0604020202020204" pitchFamily="34" charset="0"/>
              </a:rPr>
              <a:t>We are stewards of the future who foster lifelong learning and creative, curious, resilient global citizens to contribute to a diverse, inclusive, and sustainable society. </a:t>
            </a:r>
            <a:endParaRPr lang="en-US"/>
          </a:p>
        </p:txBody>
      </p:sp>
    </p:spTree>
    <p:extLst>
      <p:ext uri="{BB962C8B-B14F-4D97-AF65-F5344CB8AC3E}">
        <p14:creationId xmlns:p14="http://schemas.microsoft.com/office/powerpoint/2010/main" val="21825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4162-F4BF-A1CF-11DA-3024645A1822}"/>
              </a:ext>
            </a:extLst>
          </p:cNvPr>
          <p:cNvSpPr>
            <a:spLocks noGrp="1"/>
          </p:cNvSpPr>
          <p:nvPr>
            <p:ph type="title"/>
          </p:nvPr>
        </p:nvSpPr>
        <p:spPr>
          <a:xfrm>
            <a:off x="331695" y="1110927"/>
            <a:ext cx="7292788" cy="814983"/>
          </a:xfrm>
        </p:spPr>
        <p:txBody>
          <a:bodyPr>
            <a:normAutofit fontScale="90000"/>
          </a:bodyPr>
          <a:lstStyle/>
          <a:p>
            <a:r>
              <a:rPr lang="en-US" b="0"/>
              <a:t>Physical Restraint and Seclusion</a:t>
            </a:r>
            <a:br>
              <a:rPr lang="en-US" b="0"/>
            </a:br>
            <a:br>
              <a:rPr lang="en-US" b="0"/>
            </a:br>
            <a:r>
              <a:rPr lang="en-US" sz="2025" b="0"/>
              <a:t>Administrative Procedure: </a:t>
            </a:r>
            <a:r>
              <a:rPr lang="en-CA" sz="2025">
                <a:solidFill>
                  <a:srgbClr val="343A40"/>
                </a:solidFill>
                <a:latin typeface="komet"/>
                <a:hlinkClick r:id="rId2" tooltip="AP 3308 Physical Restraint and Seclusion in School Settings.pdf"/>
              </a:rPr>
              <a:t>AP 3308 - Physical Restraint and Seclusion of Students</a:t>
            </a:r>
            <a:br>
              <a:rPr lang="en-CA" b="0" i="0">
                <a:solidFill>
                  <a:srgbClr val="343A40"/>
                </a:solidFill>
                <a:effectLst/>
                <a:latin typeface="komet"/>
              </a:rPr>
            </a:br>
            <a:endParaRPr lang="en-US" b="0"/>
          </a:p>
        </p:txBody>
      </p:sp>
      <p:sp>
        <p:nvSpPr>
          <p:cNvPr id="3" name="Content Placeholder 2">
            <a:extLst>
              <a:ext uri="{FF2B5EF4-FFF2-40B4-BE49-F238E27FC236}">
                <a16:creationId xmlns:a16="http://schemas.microsoft.com/office/drawing/2014/main" id="{E3A6F510-0198-D652-B9A6-622C2A70B9E3}"/>
              </a:ext>
            </a:extLst>
          </p:cNvPr>
          <p:cNvSpPr>
            <a:spLocks noGrp="1"/>
          </p:cNvSpPr>
          <p:nvPr>
            <p:ph idx="1"/>
          </p:nvPr>
        </p:nvSpPr>
        <p:spPr/>
        <p:txBody>
          <a:bodyPr/>
          <a:lstStyle/>
          <a:p>
            <a:pPr marL="228600" lvl="1" indent="0">
              <a:lnSpc>
                <a:spcPct val="90000"/>
              </a:lnSpc>
              <a:spcBef>
                <a:spcPts val="300"/>
              </a:spcBef>
              <a:spcAft>
                <a:spcPts val="0"/>
              </a:spcAft>
              <a:buClr>
                <a:schemeClr val="dk1"/>
              </a:buClr>
              <a:buSzPts val="1800"/>
              <a:buNone/>
            </a:pPr>
            <a:endParaRPr lang="en-CA" sz="1350">
              <a:solidFill>
                <a:schemeClr val="dk1"/>
              </a:solidFill>
            </a:endParaRPr>
          </a:p>
          <a:p>
            <a:pPr marL="228600" lvl="1" indent="0">
              <a:lnSpc>
                <a:spcPct val="90000"/>
              </a:lnSpc>
              <a:spcBef>
                <a:spcPts val="300"/>
              </a:spcBef>
              <a:spcAft>
                <a:spcPts val="0"/>
              </a:spcAft>
              <a:buClr>
                <a:schemeClr val="dk1"/>
              </a:buClr>
              <a:buSzPts val="1800"/>
              <a:buNone/>
            </a:pPr>
            <a:r>
              <a:rPr lang="en-CA"/>
              <a:t>Physical restraint and seclusion procedures are emergency, not treatment, procedures and are used only in exceptional circumstances where a student is in imminent danger of causing harm to self or others. </a:t>
            </a:r>
          </a:p>
          <a:p>
            <a:endParaRPr lang="en-US"/>
          </a:p>
        </p:txBody>
      </p:sp>
    </p:spTree>
    <p:extLst>
      <p:ext uri="{BB962C8B-B14F-4D97-AF65-F5344CB8AC3E}">
        <p14:creationId xmlns:p14="http://schemas.microsoft.com/office/powerpoint/2010/main" val="2292154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F060-1C16-3880-301F-EA73496522F5}"/>
              </a:ext>
            </a:extLst>
          </p:cNvPr>
          <p:cNvSpPr>
            <a:spLocks noGrp="1"/>
          </p:cNvSpPr>
          <p:nvPr>
            <p:ph type="title"/>
          </p:nvPr>
        </p:nvSpPr>
        <p:spPr>
          <a:xfrm>
            <a:off x="1485900" y="1217121"/>
            <a:ext cx="3386138" cy="578501"/>
          </a:xfrm>
        </p:spPr>
        <p:txBody>
          <a:bodyPr>
            <a:normAutofit fontScale="90000"/>
          </a:bodyPr>
          <a:lstStyle/>
          <a:p>
            <a:r>
              <a:rPr lang="en-US"/>
              <a:t>What is FIPPA / FOIPPA</a:t>
            </a:r>
          </a:p>
        </p:txBody>
      </p:sp>
      <p:sp>
        <p:nvSpPr>
          <p:cNvPr id="3" name="Content Placeholder 2">
            <a:extLst>
              <a:ext uri="{FF2B5EF4-FFF2-40B4-BE49-F238E27FC236}">
                <a16:creationId xmlns:a16="http://schemas.microsoft.com/office/drawing/2014/main" id="{5D13371A-8B58-9B5E-45F4-60C51701E223}"/>
              </a:ext>
            </a:extLst>
          </p:cNvPr>
          <p:cNvSpPr>
            <a:spLocks noGrp="1"/>
          </p:cNvSpPr>
          <p:nvPr>
            <p:ph idx="1"/>
          </p:nvPr>
        </p:nvSpPr>
        <p:spPr>
          <a:xfrm>
            <a:off x="1485900" y="2400019"/>
            <a:ext cx="6172200" cy="2759291"/>
          </a:xfrm>
        </p:spPr>
        <p:txBody>
          <a:bodyPr lIns="68580" tIns="34290" rIns="68580" bIns="34290" anchor="t"/>
          <a:lstStyle/>
          <a:p>
            <a:pPr marL="0" indent="0">
              <a:buNone/>
            </a:pPr>
            <a:r>
              <a:rPr lang="en-US" sz="1500"/>
              <a:t>The Freedom of Information and Protection of Privacy Act (FIPPA) regulates the information and privacy practices of "public bodies" including provincial government ministries, local governments, crown corporations, local police forces, schools, and hospitals to name a few. FIPPA requires public bodies to have privacy management programs and to report to affected individuals and the OIPC any privacy breaches that might reasonably be expected to cause significant harm.</a:t>
            </a:r>
          </a:p>
          <a:p>
            <a:pPr marL="0" indent="0">
              <a:buNone/>
            </a:pPr>
            <a:endParaRPr lang="en-US" sz="1500"/>
          </a:p>
          <a:p>
            <a:pPr marL="0" indent="0">
              <a:buNone/>
            </a:pPr>
            <a:r>
              <a:rPr lang="en-US" sz="1500"/>
              <a:t>New Reporting requirements effective since February 1, 2023</a:t>
            </a:r>
            <a:br>
              <a:rPr lang="en-US" sz="1500"/>
            </a:br>
            <a:endParaRPr lang="en-US" sz="1500"/>
          </a:p>
        </p:txBody>
      </p:sp>
      <p:sp>
        <p:nvSpPr>
          <p:cNvPr id="5" name="Slide Number Placeholder 4">
            <a:extLst>
              <a:ext uri="{FF2B5EF4-FFF2-40B4-BE49-F238E27FC236}">
                <a16:creationId xmlns:a16="http://schemas.microsoft.com/office/drawing/2014/main" id="{BF452F5B-ECAA-9584-3CB8-103B9B6226CD}"/>
              </a:ext>
            </a:extLst>
          </p:cNvPr>
          <p:cNvSpPr>
            <a:spLocks noGrp="1"/>
          </p:cNvSpPr>
          <p:nvPr>
            <p:ph type="sldNum" sz="quarter" idx="4"/>
          </p:nvPr>
        </p:nvSpPr>
        <p:spPr/>
        <p:txBody>
          <a:bodyPr/>
          <a:lstStyle/>
          <a:p>
            <a:pPr>
              <a:defRPr/>
            </a:pPr>
            <a:fld id="{5D166852-1AA8-B84F-A397-6AA4619B4632}" type="slidenum">
              <a:rPr lang="en-US" smtClean="0"/>
              <a:pPr>
                <a:defRPr/>
              </a:pPr>
              <a:t>51</a:t>
            </a:fld>
            <a:endParaRPr lang="en-US"/>
          </a:p>
        </p:txBody>
      </p:sp>
    </p:spTree>
    <p:extLst>
      <p:ext uri="{BB962C8B-B14F-4D97-AF65-F5344CB8AC3E}">
        <p14:creationId xmlns:p14="http://schemas.microsoft.com/office/powerpoint/2010/main" val="2572057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1552943" y="1037300"/>
            <a:ext cx="4883388" cy="624908"/>
          </a:xfrm>
        </p:spPr>
        <p:txBody>
          <a:bodyPr lIns="68580" tIns="34290" rIns="68580" bIns="34290" anchor="b">
            <a:noAutofit/>
          </a:bodyPr>
          <a:lstStyle/>
          <a:p>
            <a:r>
              <a:rPr lang="en-US" sz="2100"/>
              <a:t>What Is the Purpose of FIPPA?</a:t>
            </a:r>
          </a:p>
        </p:txBody>
      </p:sp>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593710" y="1953336"/>
            <a:ext cx="5773931" cy="3117081"/>
          </a:xfrm>
        </p:spPr>
        <p:txBody>
          <a:bodyPr lIns="68580" tIns="34290" rIns="68580" bIns="34290" anchor="t"/>
          <a:lstStyle/>
          <a:p>
            <a:r>
              <a:rPr lang="en-US" sz="1500"/>
              <a:t>FIPPA:</a:t>
            </a:r>
          </a:p>
          <a:p>
            <a:pPr marL="214313" indent="-214313">
              <a:buFont typeface="Arial" panose="020B0604020202020204" pitchFamily="34" charset="0"/>
              <a:buChar char="•"/>
            </a:pPr>
            <a:r>
              <a:rPr lang="en-US" sz="1500"/>
              <a:t>gives people the right to access records held by public bodies</a:t>
            </a:r>
          </a:p>
          <a:p>
            <a:pPr marL="214313" indent="-214313">
              <a:buFont typeface="Arial" panose="020B0604020202020204" pitchFamily="34" charset="0"/>
              <a:buChar char="•"/>
            </a:pPr>
            <a:r>
              <a:rPr lang="en-US" sz="1500"/>
              <a:t>prescribes how these public bodies manage personal information</a:t>
            </a:r>
          </a:p>
          <a:p>
            <a:pPr marL="214313" indent="-214313">
              <a:buFont typeface="Arial" panose="020B0604020202020204" pitchFamily="34" charset="0"/>
              <a:buChar char="•"/>
            </a:pPr>
            <a:r>
              <a:rPr lang="en-US" sz="1500"/>
              <a:t>grants an independent review process to people who don’t agree with the decisions on access and privacy made by public bodies</a:t>
            </a:r>
          </a:p>
          <a:p>
            <a:pPr marL="214313" indent="-214313">
              <a:buFont typeface="Arial" panose="020B0604020202020204" pitchFamily="34" charset="0"/>
              <a:buChar char="•"/>
            </a:pPr>
            <a:r>
              <a:rPr lang="en-US" sz="1500"/>
              <a:t>aims to protect the citizens by prescribing rules that public bodies need to abide by when using, collecting, and disclosing personal information. This means that you can access and correct any information that public bodies possess about you.</a:t>
            </a:r>
          </a:p>
        </p:txBody>
      </p:sp>
      <p:pic>
        <p:nvPicPr>
          <p:cNvPr id="8" name="Picture 7">
            <a:extLst>
              <a:ext uri="{FF2B5EF4-FFF2-40B4-BE49-F238E27FC236}">
                <a16:creationId xmlns:a16="http://schemas.microsoft.com/office/drawing/2014/main" id="{8946FC33-48F5-B0BE-CA0B-BCC6BD05352C}"/>
              </a:ext>
            </a:extLst>
          </p:cNvPr>
          <p:cNvPicPr>
            <a:picLocks noChangeAspect="1"/>
          </p:cNvPicPr>
          <p:nvPr/>
        </p:nvPicPr>
        <p:blipFill>
          <a:blip r:embed="rId3"/>
          <a:stretch>
            <a:fillRect/>
          </a:stretch>
        </p:blipFill>
        <p:spPr>
          <a:xfrm>
            <a:off x="4183471" y="5157151"/>
            <a:ext cx="2962656" cy="555857"/>
          </a:xfrm>
          <a:prstGeom prst="rect">
            <a:avLst/>
          </a:prstGeom>
        </p:spPr>
      </p:pic>
      <p:sp>
        <p:nvSpPr>
          <p:cNvPr id="3" name="Slide Number Placeholder 2">
            <a:extLst>
              <a:ext uri="{FF2B5EF4-FFF2-40B4-BE49-F238E27FC236}">
                <a16:creationId xmlns:a16="http://schemas.microsoft.com/office/drawing/2014/main" id="{46952712-D0F4-4B54-BBD3-0CCA1203E8A1}"/>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52</a:t>
            </a:fld>
            <a:endParaRPr lang="en-US"/>
          </a:p>
        </p:txBody>
      </p:sp>
    </p:spTree>
    <p:extLst>
      <p:ext uri="{BB962C8B-B14F-4D97-AF65-F5344CB8AC3E}">
        <p14:creationId xmlns:p14="http://schemas.microsoft.com/office/powerpoint/2010/main" val="4231987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3FD6-99E0-BF1E-2F3C-D1C8CE714B6B}"/>
              </a:ext>
            </a:extLst>
          </p:cNvPr>
          <p:cNvSpPr>
            <a:spLocks noGrp="1"/>
          </p:cNvSpPr>
          <p:nvPr>
            <p:ph type="title"/>
          </p:nvPr>
        </p:nvSpPr>
        <p:spPr>
          <a:xfrm>
            <a:off x="1334342" y="1092114"/>
            <a:ext cx="6172200" cy="814983"/>
          </a:xfrm>
        </p:spPr>
        <p:txBody>
          <a:bodyPr lIns="68580" tIns="34290" rIns="68580" bIns="34290" anchor="t">
            <a:normAutofit/>
          </a:bodyPr>
          <a:lstStyle/>
          <a:p>
            <a:r>
              <a:rPr lang="en-US" sz="2100"/>
              <a:t>Obligations of Employees</a:t>
            </a:r>
          </a:p>
        </p:txBody>
      </p:sp>
      <p:sp>
        <p:nvSpPr>
          <p:cNvPr id="3" name="Content Placeholder 2">
            <a:extLst>
              <a:ext uri="{FF2B5EF4-FFF2-40B4-BE49-F238E27FC236}">
                <a16:creationId xmlns:a16="http://schemas.microsoft.com/office/drawing/2014/main" id="{F123086E-602F-295C-E98D-8817FDF4D449}"/>
              </a:ext>
            </a:extLst>
          </p:cNvPr>
          <p:cNvSpPr>
            <a:spLocks noGrp="1"/>
          </p:cNvSpPr>
          <p:nvPr>
            <p:ph idx="1"/>
          </p:nvPr>
        </p:nvSpPr>
        <p:spPr>
          <a:xfrm>
            <a:off x="1533262" y="1673341"/>
            <a:ext cx="6172200" cy="3365523"/>
          </a:xfrm>
        </p:spPr>
        <p:txBody>
          <a:bodyPr lIns="68580" tIns="34290" rIns="68580" bIns="34290" anchor="t"/>
          <a:lstStyle/>
          <a:p>
            <a:pPr marL="0" indent="0">
              <a:buNone/>
            </a:pPr>
            <a:r>
              <a:rPr lang="en-US" sz="1200"/>
              <a:t>The School District and all Staff shall uphold the privacy, confidentiality, and appropriate use of personal information in compliance with the School Act, FIPPA and the procedures by: </a:t>
            </a:r>
          </a:p>
          <a:p>
            <a:pPr marL="300038" lvl="1" indent="0">
              <a:buNone/>
            </a:pPr>
            <a:r>
              <a:rPr lang="en-US" sz="1200"/>
              <a:t>• being open and transparent about the purposes for which </a:t>
            </a:r>
            <a:r>
              <a:rPr lang="en-US" sz="1200" b="1">
                <a:solidFill>
                  <a:srgbClr val="FF0000"/>
                </a:solidFill>
              </a:rPr>
              <a:t>personal information</a:t>
            </a:r>
            <a:r>
              <a:rPr lang="en-US" sz="1200" b="1"/>
              <a:t> </a:t>
            </a:r>
            <a:r>
              <a:rPr lang="en-US" sz="1200"/>
              <a:t>may be collected and used by the School District; </a:t>
            </a:r>
          </a:p>
          <a:p>
            <a:pPr marL="300038" lvl="1" indent="0">
              <a:buNone/>
            </a:pPr>
            <a:r>
              <a:rPr lang="en-US" sz="1200"/>
              <a:t>• collecting and using </a:t>
            </a:r>
            <a:r>
              <a:rPr lang="en-US" sz="1200" b="1">
                <a:solidFill>
                  <a:srgbClr val="FF0000"/>
                </a:solidFill>
              </a:rPr>
              <a:t>personal information</a:t>
            </a:r>
            <a:r>
              <a:rPr lang="en-US" sz="1200"/>
              <a:t> only as necessary to carry out the School District’s authorized programs and activities; </a:t>
            </a:r>
          </a:p>
          <a:p>
            <a:pPr marL="300038" lvl="1" indent="0">
              <a:buNone/>
            </a:pPr>
            <a:r>
              <a:rPr lang="en-US" sz="1200"/>
              <a:t>• sharing </a:t>
            </a:r>
            <a:r>
              <a:rPr lang="en-US" sz="1200" b="1">
                <a:solidFill>
                  <a:srgbClr val="FF0000"/>
                </a:solidFill>
              </a:rPr>
              <a:t>personal information</a:t>
            </a:r>
            <a:r>
              <a:rPr lang="en-US" sz="1200"/>
              <a:t> internally with staff only on a need-to-know basis; </a:t>
            </a:r>
          </a:p>
          <a:p>
            <a:pPr marL="300038" lvl="1" indent="0">
              <a:buNone/>
            </a:pPr>
            <a:r>
              <a:rPr lang="en-US" sz="1200"/>
              <a:t>• sharing </a:t>
            </a:r>
            <a:r>
              <a:rPr lang="en-US" sz="1200" b="1">
                <a:solidFill>
                  <a:srgbClr val="FF0000"/>
                </a:solidFill>
              </a:rPr>
              <a:t>personal information</a:t>
            </a:r>
            <a:r>
              <a:rPr lang="en-US" sz="1200"/>
              <a:t> with third parties with the knowledge and consent of affected individuals, unless otherwise authorized or required under FIPPA, the School Act or other applicable laws; </a:t>
            </a:r>
          </a:p>
          <a:p>
            <a:pPr marL="300038" lvl="1" indent="0">
              <a:buNone/>
            </a:pPr>
            <a:r>
              <a:rPr lang="en-US" sz="1200"/>
              <a:t>• ensuring </a:t>
            </a:r>
            <a:r>
              <a:rPr lang="en-US" sz="1200" b="1">
                <a:solidFill>
                  <a:srgbClr val="FF0000"/>
                </a:solidFill>
              </a:rPr>
              <a:t>personal information</a:t>
            </a:r>
            <a:r>
              <a:rPr lang="en-US" sz="1200" b="1"/>
              <a:t> </a:t>
            </a:r>
            <a:r>
              <a:rPr lang="en-US" sz="1200"/>
              <a:t>is protected against unauthorized access, use, disclosure, loss or destruction; and </a:t>
            </a:r>
          </a:p>
          <a:p>
            <a:pPr marL="300038" lvl="1" indent="0">
              <a:buNone/>
            </a:pPr>
            <a:r>
              <a:rPr lang="en-US" sz="1200"/>
              <a:t>• complying with FIPPA and all procedures for the accuracy, protection, use, disclosure, storage, retrieval, correction and appropriate use of </a:t>
            </a:r>
            <a:r>
              <a:rPr lang="en-US" sz="1200" b="1">
                <a:solidFill>
                  <a:srgbClr val="FF0000"/>
                </a:solidFill>
              </a:rPr>
              <a:t>personal information</a:t>
            </a:r>
            <a:r>
              <a:rPr lang="en-US" sz="1200">
                <a:solidFill>
                  <a:srgbClr val="FF0000"/>
                </a:solidFill>
              </a:rPr>
              <a:t>. </a:t>
            </a:r>
          </a:p>
        </p:txBody>
      </p:sp>
      <p:sp>
        <p:nvSpPr>
          <p:cNvPr id="4" name="Slide Number Placeholder 3">
            <a:extLst>
              <a:ext uri="{FF2B5EF4-FFF2-40B4-BE49-F238E27FC236}">
                <a16:creationId xmlns:a16="http://schemas.microsoft.com/office/drawing/2014/main" id="{2377D658-7DB7-35FF-2CA0-1FF019E89843}"/>
              </a:ext>
            </a:extLst>
          </p:cNvPr>
          <p:cNvSpPr>
            <a:spLocks noGrp="1"/>
          </p:cNvSpPr>
          <p:nvPr>
            <p:ph type="sldNum" sz="quarter" idx="4"/>
          </p:nvPr>
        </p:nvSpPr>
        <p:spPr/>
        <p:txBody>
          <a:bodyPr/>
          <a:lstStyle/>
          <a:p>
            <a:pPr>
              <a:defRPr/>
            </a:pPr>
            <a:fld id="{5D166852-1AA8-B84F-A397-6AA4619B4632}" type="slidenum">
              <a:rPr lang="en-US" smtClean="0"/>
              <a:pPr>
                <a:defRPr/>
              </a:pPr>
              <a:t>53</a:t>
            </a:fld>
            <a:endParaRPr lang="en-US"/>
          </a:p>
        </p:txBody>
      </p:sp>
    </p:spTree>
    <p:extLst>
      <p:ext uri="{BB962C8B-B14F-4D97-AF65-F5344CB8AC3E}">
        <p14:creationId xmlns:p14="http://schemas.microsoft.com/office/powerpoint/2010/main" val="2179499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1348959" y="1066860"/>
            <a:ext cx="4565861" cy="624908"/>
          </a:xfrm>
        </p:spPr>
        <p:txBody>
          <a:bodyPr lIns="68580" tIns="34290" rIns="68580" bIns="34290" anchor="b">
            <a:noAutofit/>
          </a:bodyPr>
          <a:lstStyle/>
          <a:p>
            <a:r>
              <a:rPr lang="en-US" sz="2100"/>
              <a:t>What is Personal Information?</a:t>
            </a:r>
          </a:p>
        </p:txBody>
      </p:sp>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648852" y="1747762"/>
            <a:ext cx="5506925" cy="3348442"/>
          </a:xfrm>
        </p:spPr>
        <p:txBody>
          <a:bodyPr lIns="68580" tIns="34290" rIns="68580" bIns="34290" anchor="t"/>
          <a:lstStyle/>
          <a:p>
            <a:r>
              <a:rPr lang="en-US" sz="1200"/>
              <a:t>Personal Information includes, but is not limited to:</a:t>
            </a:r>
          </a:p>
          <a:p>
            <a:pPr marL="171450" indent="-171450">
              <a:buAutoNum type="alphaLcParenR"/>
            </a:pPr>
            <a:r>
              <a:rPr lang="en-US" sz="1200"/>
              <a:t>the individual's name, address or telephone number,</a:t>
            </a:r>
          </a:p>
          <a:p>
            <a:pPr marL="171450" indent="-171450">
              <a:buAutoNum type="alphaLcParenR"/>
            </a:pPr>
            <a:r>
              <a:rPr lang="en-US" sz="1200"/>
              <a:t>the individual's race, national or ethnic origin, </a:t>
            </a:r>
            <a:r>
              <a:rPr lang="en-US" sz="1200" err="1"/>
              <a:t>colour</a:t>
            </a:r>
            <a:r>
              <a:rPr lang="en-US" sz="1200"/>
              <a:t>, or religious or political beliefs or associations,</a:t>
            </a:r>
          </a:p>
          <a:p>
            <a:pPr marL="171450" indent="-171450">
              <a:buAutoNum type="alphaLcParenR"/>
            </a:pPr>
            <a:r>
              <a:rPr lang="en-US" sz="1200"/>
              <a:t>the individual's age, sex, sexual orientation, marital status or family status,</a:t>
            </a:r>
          </a:p>
          <a:p>
            <a:pPr marL="171450" indent="-171450">
              <a:buAutoNum type="alphaLcParenR"/>
            </a:pPr>
            <a:r>
              <a:rPr lang="en-US" sz="1200"/>
              <a:t>an identifying number, symbol or other particulars assigned to the individual,</a:t>
            </a:r>
          </a:p>
          <a:p>
            <a:pPr marL="171450" indent="-171450">
              <a:buAutoNum type="alphaLcParenR"/>
            </a:pPr>
            <a:r>
              <a:rPr lang="en-US" sz="1200"/>
              <a:t>the individual's fingerprints, blood type or inheritable characteristics,</a:t>
            </a:r>
          </a:p>
          <a:p>
            <a:pPr marL="171450" indent="-171450">
              <a:buAutoNum type="alphaLcParenR"/>
            </a:pPr>
            <a:r>
              <a:rPr lang="en-US" sz="1200"/>
              <a:t>information about the individual's health care history, including a physical or mental disability,</a:t>
            </a:r>
          </a:p>
          <a:p>
            <a:pPr marL="171450" indent="-171450">
              <a:buAutoNum type="alphaLcParenR"/>
            </a:pPr>
            <a:r>
              <a:rPr lang="en-US" sz="1200"/>
              <a:t>information about the individual's educational, financial, criminal or employment history,</a:t>
            </a:r>
          </a:p>
          <a:p>
            <a:pPr marL="171450" indent="-171450">
              <a:buAutoNum type="alphaLcParenR"/>
            </a:pPr>
            <a:r>
              <a:rPr lang="en-US" sz="1200"/>
              <a:t>anyone else's opinions about the individual, and</a:t>
            </a:r>
          </a:p>
          <a:p>
            <a:pPr marL="171450" indent="-171450">
              <a:buAutoNum type="alphaLcParenR"/>
            </a:pPr>
            <a:r>
              <a:rPr lang="en-US" sz="1200"/>
              <a:t>the individual's personal views or opinions, except if they are about someone else.</a:t>
            </a:r>
          </a:p>
          <a:p>
            <a:pPr marL="214313" indent="-214313">
              <a:buFont typeface="Arial" panose="020B0604020202020204" pitchFamily="34" charset="0"/>
              <a:buChar char="•"/>
            </a:pPr>
            <a:endParaRPr lang="en-US" sz="1200"/>
          </a:p>
        </p:txBody>
      </p:sp>
      <p:sp>
        <p:nvSpPr>
          <p:cNvPr id="3" name="Slide Number Placeholder 2">
            <a:extLst>
              <a:ext uri="{FF2B5EF4-FFF2-40B4-BE49-F238E27FC236}">
                <a16:creationId xmlns:a16="http://schemas.microsoft.com/office/drawing/2014/main" id="{B2220917-61EE-4E23-A924-F4745AE5DC24}"/>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54</a:t>
            </a:fld>
            <a:endParaRPr lang="en-US"/>
          </a:p>
        </p:txBody>
      </p:sp>
      <p:sp>
        <p:nvSpPr>
          <p:cNvPr id="5" name="TextBox 4">
            <a:extLst>
              <a:ext uri="{FF2B5EF4-FFF2-40B4-BE49-F238E27FC236}">
                <a16:creationId xmlns:a16="http://schemas.microsoft.com/office/drawing/2014/main" id="{85F78860-26BF-63F2-4942-89056AFA7897}"/>
              </a:ext>
            </a:extLst>
          </p:cNvPr>
          <p:cNvSpPr txBox="1"/>
          <p:nvPr/>
        </p:nvSpPr>
        <p:spPr>
          <a:xfrm>
            <a:off x="2617606" y="4888019"/>
            <a:ext cx="3851864" cy="47320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a:solidFill>
                  <a:srgbClr val="245E84"/>
                </a:solidFill>
                <a:latin typeface="Trebuchet MS"/>
              </a:rPr>
              <a:t>Source:</a:t>
            </a:r>
            <a:r>
              <a:rPr lang="en-US">
                <a:latin typeface="Calibri"/>
              </a:rPr>
              <a:t> </a:t>
            </a:r>
            <a:r>
              <a:rPr lang="en-US" sz="825">
                <a:latin typeface="Calibri"/>
                <a:ea typeface="Calibri"/>
                <a:cs typeface="Calibri"/>
                <a:hlinkClick r:id="rId2"/>
              </a:rPr>
              <a:t>https://www2.gov.bc.ca/gov/content/governments/services-for-government/policies-procedures/foippa-manual/disclosure-harmful-personal-privacy</a:t>
            </a:r>
            <a:r>
              <a:rPr lang="en-US" sz="825">
                <a:latin typeface="Calibri"/>
                <a:ea typeface="Calibri"/>
                <a:cs typeface="Calibri"/>
              </a:rPr>
              <a:t> </a:t>
            </a:r>
            <a:endParaRPr lang="en-US" sz="825"/>
          </a:p>
        </p:txBody>
      </p:sp>
    </p:spTree>
    <p:extLst>
      <p:ext uri="{BB962C8B-B14F-4D97-AF65-F5344CB8AC3E}">
        <p14:creationId xmlns:p14="http://schemas.microsoft.com/office/powerpoint/2010/main" val="1505380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1419718" y="1012108"/>
            <a:ext cx="4993424" cy="624908"/>
          </a:xfrm>
        </p:spPr>
        <p:txBody>
          <a:bodyPr lIns="68580" tIns="34290" rIns="68580" bIns="34290" anchor="b">
            <a:normAutofit/>
          </a:bodyPr>
          <a:lstStyle/>
          <a:p>
            <a:r>
              <a:rPr lang="en-US" sz="2100"/>
              <a:t>Managing Student’s Personal Records</a:t>
            </a:r>
          </a:p>
        </p:txBody>
      </p:sp>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278979" y="1768584"/>
            <a:ext cx="3902852" cy="3798378"/>
          </a:xfrm>
        </p:spPr>
        <p:txBody>
          <a:bodyPr lIns="68580" tIns="34290" rIns="68580" bIns="34290" anchor="t"/>
          <a:lstStyle/>
          <a:p>
            <a:r>
              <a:rPr lang="en-US">
                <a:solidFill>
                  <a:schemeClr val="tx2"/>
                </a:solidFill>
              </a:rPr>
              <a:t>Student's personal record</a:t>
            </a:r>
          </a:p>
          <a:p>
            <a:pPr marL="557213" lvl="1" indent="-214313">
              <a:buFont typeface="Arial" panose="020B0604020202020204" pitchFamily="34" charset="0"/>
              <a:buChar char="•"/>
            </a:pPr>
            <a:r>
              <a:rPr lang="en-US" sz="1050">
                <a:solidFill>
                  <a:schemeClr val="tx2"/>
                </a:solidFill>
              </a:rPr>
              <a:t>Consists of information all collected or maintained by the district pertaining to the student. </a:t>
            </a:r>
            <a:endParaRPr lang="en-US" sz="1050">
              <a:solidFill>
                <a:schemeClr val="tx2"/>
              </a:solidFill>
              <a:latin typeface="Calibri"/>
              <a:cs typeface="Calibri"/>
            </a:endParaRPr>
          </a:p>
          <a:p>
            <a:pPr marL="0" lvl="1"/>
            <a:r>
              <a:rPr lang="en-US" sz="1050">
                <a:solidFill>
                  <a:schemeClr val="tx2"/>
                </a:solidFill>
                <a:latin typeface="Trebuchet MS"/>
              </a:rPr>
              <a:t>Maintaining student records</a:t>
            </a:r>
            <a:endParaRPr lang="en-US" sz="1050">
              <a:solidFill>
                <a:schemeClr val="tx2"/>
              </a:solidFill>
              <a:cs typeface="Calibri"/>
            </a:endParaRPr>
          </a:p>
          <a:p>
            <a:pPr marL="557213" lvl="1" indent="-214313">
              <a:buChar char="•"/>
            </a:pPr>
            <a:r>
              <a:rPr lang="en-US" sz="1050">
                <a:solidFill>
                  <a:schemeClr val="tx2"/>
                </a:solidFill>
              </a:rPr>
              <a:t>A student's school file shall be maintained by the school, but student records may exist in other locations</a:t>
            </a:r>
            <a:endParaRPr lang="en-US" sz="1050">
              <a:solidFill>
                <a:schemeClr val="tx2"/>
              </a:solidFill>
              <a:cs typeface="Calibri"/>
            </a:endParaRPr>
          </a:p>
          <a:p>
            <a:pPr marL="557213" lvl="1" indent="-214313">
              <a:buChar char="•"/>
            </a:pPr>
            <a:r>
              <a:rPr lang="en-US" sz="1050">
                <a:solidFill>
                  <a:schemeClr val="tx2"/>
                </a:solidFill>
              </a:rPr>
              <a:t>The principal is responsible for the establishment and maintenance of Permanent Record and School file for each student</a:t>
            </a:r>
            <a:endParaRPr lang="en-US" sz="1050">
              <a:solidFill>
                <a:schemeClr val="tx2"/>
              </a:solidFill>
              <a:cs typeface="Calibri"/>
            </a:endParaRPr>
          </a:p>
          <a:p>
            <a:r>
              <a:rPr lang="en-US">
                <a:solidFill>
                  <a:schemeClr val="tx2"/>
                </a:solidFill>
              </a:rPr>
              <a:t>Access to Student Records</a:t>
            </a:r>
          </a:p>
          <a:p>
            <a:pPr marL="557213" lvl="1" indent="-214313">
              <a:buFont typeface="Arial" panose="020B0604020202020204" pitchFamily="34" charset="0"/>
              <a:buChar char="•"/>
            </a:pPr>
            <a:r>
              <a:rPr lang="en-US" sz="1050">
                <a:solidFill>
                  <a:schemeClr val="tx2"/>
                </a:solidFill>
              </a:rPr>
              <a:t>A student, parents or guardians shall have the right to review the student’s records by arrangement through the school principal.</a:t>
            </a:r>
            <a:endParaRPr lang="en-US" sz="1050">
              <a:solidFill>
                <a:schemeClr val="tx2"/>
              </a:solidFill>
              <a:cs typeface="Calibri"/>
            </a:endParaRPr>
          </a:p>
          <a:p>
            <a:pPr marL="557213" lvl="1" indent="-214313">
              <a:buFont typeface="Arial" panose="020B0604020202020204" pitchFamily="34" charset="0"/>
              <a:buChar char="•"/>
            </a:pPr>
            <a:r>
              <a:rPr lang="en-US" sz="1050">
                <a:solidFill>
                  <a:schemeClr val="tx2"/>
                </a:solidFill>
              </a:rPr>
              <a:t>Achievement records will only be forwarded to others upon the written request by the student, former student or parent or guardian, depending on the age of the student</a:t>
            </a:r>
            <a:endParaRPr lang="en-US" sz="1050">
              <a:solidFill>
                <a:schemeClr val="tx2"/>
              </a:solidFill>
              <a:cs typeface="Calibri"/>
            </a:endParaRPr>
          </a:p>
          <a:p>
            <a:pPr marL="557213" lvl="1" indent="-214313">
              <a:buFont typeface="Arial" panose="020B0604020202020204" pitchFamily="34" charset="0"/>
              <a:buChar char="•"/>
            </a:pPr>
            <a:endParaRPr lang="en-US" sz="1050">
              <a:solidFill>
                <a:schemeClr val="tx2"/>
              </a:solidFill>
              <a:cs typeface="Calibri"/>
            </a:endParaRPr>
          </a:p>
          <a:p>
            <a:pPr lvl="1"/>
            <a:r>
              <a:rPr lang="en-US" sz="1050" i="1">
                <a:solidFill>
                  <a:schemeClr val="tx2"/>
                </a:solidFill>
              </a:rPr>
              <a:t>If information is requested by the Student / Parent or Guardian, work with the requestor to see if the file can be reviewed without resorting to a FIPPA request</a:t>
            </a:r>
            <a:endParaRPr lang="en-US" sz="1050" i="1">
              <a:solidFill>
                <a:schemeClr val="tx2"/>
              </a:solidFill>
              <a:cs typeface="Calibri"/>
            </a:endParaRPr>
          </a:p>
        </p:txBody>
      </p:sp>
      <p:pic>
        <p:nvPicPr>
          <p:cNvPr id="7" name="Picture 6">
            <a:extLst>
              <a:ext uri="{FF2B5EF4-FFF2-40B4-BE49-F238E27FC236}">
                <a16:creationId xmlns:a16="http://schemas.microsoft.com/office/drawing/2014/main" id="{1DC7DE60-6D8F-AE98-A760-282876B79A42}"/>
              </a:ext>
            </a:extLst>
          </p:cNvPr>
          <p:cNvPicPr>
            <a:picLocks noChangeAspect="1"/>
          </p:cNvPicPr>
          <p:nvPr/>
        </p:nvPicPr>
        <p:blipFill>
          <a:blip r:embed="rId3"/>
          <a:stretch>
            <a:fillRect/>
          </a:stretch>
        </p:blipFill>
        <p:spPr>
          <a:xfrm>
            <a:off x="5287192" y="2201418"/>
            <a:ext cx="2242625" cy="1762506"/>
          </a:xfrm>
          <a:prstGeom prst="rect">
            <a:avLst/>
          </a:prstGeom>
        </p:spPr>
      </p:pic>
      <p:sp>
        <p:nvSpPr>
          <p:cNvPr id="3" name="Slide Number Placeholder 2">
            <a:extLst>
              <a:ext uri="{FF2B5EF4-FFF2-40B4-BE49-F238E27FC236}">
                <a16:creationId xmlns:a16="http://schemas.microsoft.com/office/drawing/2014/main" id="{4A83E919-10DC-4F45-918D-5412D5195EB1}"/>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55</a:t>
            </a:fld>
            <a:endParaRPr lang="en-US"/>
          </a:p>
        </p:txBody>
      </p:sp>
    </p:spTree>
    <p:extLst>
      <p:ext uri="{BB962C8B-B14F-4D97-AF65-F5344CB8AC3E}">
        <p14:creationId xmlns:p14="http://schemas.microsoft.com/office/powerpoint/2010/main" val="2988559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1485900" y="1273783"/>
            <a:ext cx="3532203" cy="624908"/>
          </a:xfrm>
        </p:spPr>
        <p:txBody>
          <a:bodyPr lIns="68580" tIns="34290" rIns="68580" bIns="34290" anchor="b">
            <a:normAutofit fontScale="90000"/>
          </a:bodyPr>
          <a:lstStyle/>
          <a:p>
            <a:r>
              <a:rPr lang="en-US" sz="2100"/>
              <a:t>AP 1202 :Critical Incident and Privacy Breach</a:t>
            </a:r>
            <a:br>
              <a:rPr lang="en-US"/>
            </a:br>
            <a:endParaRPr lang="en-US"/>
          </a:p>
        </p:txBody>
      </p:sp>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485900" y="2019847"/>
            <a:ext cx="5465708" cy="3267926"/>
          </a:xfrm>
        </p:spPr>
        <p:txBody>
          <a:bodyPr lIns="68580" tIns="34290" rIns="68580" bIns="34290" anchor="t"/>
          <a:lstStyle/>
          <a:p>
            <a:r>
              <a:rPr lang="en-US" sz="1200">
                <a:solidFill>
                  <a:schemeClr val="tx2"/>
                </a:solidFill>
              </a:rPr>
              <a:t>Responsibilities of Staff</a:t>
            </a:r>
          </a:p>
          <a:p>
            <a:pPr marL="600075" lvl="1" indent="-257175">
              <a:buFont typeface="+mj-lt"/>
              <a:buAutoNum type="arabicPeriod"/>
            </a:pPr>
            <a:r>
              <a:rPr lang="en-US">
                <a:solidFill>
                  <a:schemeClr val="tx2"/>
                </a:solidFill>
              </a:rPr>
              <a:t>All Staff must without delay report all actual, suspected or expected Privacy Breach incidents. All Staff have a legal responsibility under FIPPA to report Privacy Breaches.</a:t>
            </a:r>
            <a:endParaRPr lang="en-US">
              <a:solidFill>
                <a:schemeClr val="tx2"/>
              </a:solidFill>
              <a:highlight>
                <a:srgbClr val="FFFF00"/>
              </a:highlight>
              <a:cs typeface="Calibri"/>
            </a:endParaRPr>
          </a:p>
          <a:p>
            <a:pPr marL="600075" lvl="1" indent="-257175">
              <a:buAutoNum type="arabicPeriod"/>
            </a:pPr>
            <a:r>
              <a:rPr lang="en-US">
                <a:solidFill>
                  <a:schemeClr val="tx2"/>
                </a:solidFill>
              </a:rPr>
              <a:t>Privacy Breach reports may be made to the Privacy Officer, who has delegated responsibility for receiving and responding to such reports. </a:t>
            </a:r>
            <a:endParaRPr lang="en-US">
              <a:solidFill>
                <a:schemeClr val="tx2"/>
              </a:solidFill>
              <a:highlight>
                <a:srgbClr val="FFFF00"/>
              </a:highlight>
              <a:cs typeface="Calibri"/>
            </a:endParaRPr>
          </a:p>
          <a:p>
            <a:pPr marL="600075" lvl="1" indent="-257175">
              <a:buFont typeface="+mj-lt"/>
              <a:buAutoNum type="arabicPeriod"/>
            </a:pPr>
            <a:r>
              <a:rPr lang="en-US">
                <a:solidFill>
                  <a:schemeClr val="tx2"/>
                </a:solidFill>
              </a:rPr>
              <a:t>If there is any question about whether an incident constitutes a Privacy Breach or whether the incident has occurred, Staff should consult with the Privacy Officer.</a:t>
            </a:r>
            <a:endParaRPr lang="en-US">
              <a:solidFill>
                <a:schemeClr val="tx2"/>
              </a:solidFill>
              <a:cs typeface="Calibri"/>
            </a:endParaRPr>
          </a:p>
          <a:p>
            <a:pPr marL="600075" lvl="1" indent="-257175">
              <a:buFont typeface="+mj-lt"/>
              <a:buAutoNum type="arabicPeriod"/>
            </a:pPr>
            <a:r>
              <a:rPr lang="en-US">
                <a:solidFill>
                  <a:schemeClr val="tx2"/>
                </a:solidFill>
              </a:rPr>
              <a:t>All Personnel must provide their full cooperation in any investigation or response to a Privacy Breach incident and comply with this Procedure for responding to Privacy Breach incidents.</a:t>
            </a:r>
            <a:endParaRPr lang="en-US">
              <a:solidFill>
                <a:schemeClr val="tx2"/>
              </a:solidFill>
              <a:cs typeface="Calibri"/>
            </a:endParaRPr>
          </a:p>
          <a:p>
            <a:pPr marL="600075" lvl="1" indent="-257175">
              <a:buFont typeface="+mj-lt"/>
              <a:buAutoNum type="arabicPeriod"/>
            </a:pPr>
            <a:r>
              <a:rPr lang="en-US">
                <a:solidFill>
                  <a:schemeClr val="tx2"/>
                </a:solidFill>
              </a:rPr>
              <a:t>Any member of Staff who knowingly refuses or neglects to report a Privacy Breach in accordance with this Procedure may be subject to discipline, up to and including dismissal.</a:t>
            </a:r>
            <a:endParaRPr lang="en-US">
              <a:solidFill>
                <a:schemeClr val="tx2"/>
              </a:solidFill>
              <a:cs typeface="Calibri"/>
            </a:endParaRPr>
          </a:p>
        </p:txBody>
      </p:sp>
      <p:sp>
        <p:nvSpPr>
          <p:cNvPr id="3" name="Slide Number Placeholder 2">
            <a:extLst>
              <a:ext uri="{FF2B5EF4-FFF2-40B4-BE49-F238E27FC236}">
                <a16:creationId xmlns:a16="http://schemas.microsoft.com/office/drawing/2014/main" id="{3CB757A5-75B4-4B0A-A32E-AED3F9C34DB8}"/>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56</a:t>
            </a:fld>
            <a:endParaRPr lang="en-US"/>
          </a:p>
        </p:txBody>
      </p:sp>
    </p:spTree>
    <p:extLst>
      <p:ext uri="{BB962C8B-B14F-4D97-AF65-F5344CB8AC3E}">
        <p14:creationId xmlns:p14="http://schemas.microsoft.com/office/powerpoint/2010/main" val="4183170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1553980" y="1093996"/>
            <a:ext cx="4272158" cy="624908"/>
          </a:xfrm>
        </p:spPr>
        <p:txBody>
          <a:bodyPr lIns="68580" tIns="34290" rIns="68580" bIns="34290" anchor="b">
            <a:normAutofit/>
          </a:bodyPr>
          <a:lstStyle/>
          <a:p>
            <a:r>
              <a:rPr lang="en-US" sz="2100"/>
              <a:t>Mandatory Breach Reporting</a:t>
            </a:r>
          </a:p>
        </p:txBody>
      </p:sp>
      <p:pic>
        <p:nvPicPr>
          <p:cNvPr id="5" name="Content Placeholder 4">
            <a:extLst>
              <a:ext uri="{FF2B5EF4-FFF2-40B4-BE49-F238E27FC236}">
                <a16:creationId xmlns:a16="http://schemas.microsoft.com/office/drawing/2014/main" id="{50BC3075-84E1-8E7C-D458-E8530E8E4EFA}"/>
              </a:ext>
            </a:extLst>
          </p:cNvPr>
          <p:cNvPicPr>
            <a:picLocks noGrp="1" noChangeAspect="1"/>
          </p:cNvPicPr>
          <p:nvPr>
            <p:ph idx="1"/>
          </p:nvPr>
        </p:nvPicPr>
        <p:blipFill>
          <a:blip r:embed="rId2"/>
          <a:stretch>
            <a:fillRect/>
          </a:stretch>
        </p:blipFill>
        <p:spPr>
          <a:xfrm>
            <a:off x="4595651" y="2171810"/>
            <a:ext cx="3108357" cy="1734177"/>
          </a:xfrm>
          <a:prstGeom prst="rect">
            <a:avLst/>
          </a:prstGeom>
        </p:spPr>
      </p:pic>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485900" y="1979667"/>
            <a:ext cx="3101975" cy="2070732"/>
          </a:xfrm>
        </p:spPr>
        <p:txBody>
          <a:bodyPr lIns="68580" tIns="34290" rIns="68580" bIns="34290" anchor="t"/>
          <a:lstStyle/>
          <a:p>
            <a:pPr marL="214313" indent="-214313">
              <a:buFont typeface="Arial" panose="020B0604020202020204" pitchFamily="34" charset="0"/>
              <a:buChar char="•"/>
            </a:pPr>
            <a:r>
              <a:rPr lang="en-US" sz="1350"/>
              <a:t>Mandatory Notification and Reporting</a:t>
            </a:r>
          </a:p>
          <a:p>
            <a:pPr marL="214313" indent="-214313">
              <a:buFont typeface="Arial" panose="020B0604020202020204" pitchFamily="34" charset="0"/>
              <a:buChar char="•"/>
            </a:pPr>
            <a:r>
              <a:rPr lang="en-US" sz="1350"/>
              <a:t>Only with “Significant Risk”</a:t>
            </a:r>
          </a:p>
          <a:p>
            <a:pPr marL="557213" lvl="1" indent="-214313">
              <a:buFont typeface="Arial" panose="020B0604020202020204" pitchFamily="34" charset="0"/>
              <a:buChar char="•"/>
            </a:pPr>
            <a:r>
              <a:rPr lang="en-US" sz="1350"/>
              <a:t>Bodily Harm;</a:t>
            </a:r>
            <a:endParaRPr lang="en-US" sz="1350">
              <a:cs typeface="Calibri"/>
            </a:endParaRPr>
          </a:p>
          <a:p>
            <a:pPr marL="557213" lvl="1" indent="-214313">
              <a:buFont typeface="Arial" panose="020B0604020202020204" pitchFamily="34" charset="0"/>
              <a:buChar char="•"/>
            </a:pPr>
            <a:r>
              <a:rPr lang="en-US" sz="1350"/>
              <a:t>Humiliation;</a:t>
            </a:r>
            <a:endParaRPr lang="en-US" sz="1350">
              <a:cs typeface="Calibri"/>
            </a:endParaRPr>
          </a:p>
          <a:p>
            <a:pPr marL="557213" lvl="1" indent="-214313">
              <a:buFont typeface="Arial" panose="020B0604020202020204" pitchFamily="34" charset="0"/>
              <a:buChar char="•"/>
            </a:pPr>
            <a:r>
              <a:rPr lang="en-US" sz="1350"/>
              <a:t>Damage to reputation or relationships;</a:t>
            </a:r>
            <a:endParaRPr lang="en-US" sz="1350">
              <a:cs typeface="Calibri"/>
            </a:endParaRPr>
          </a:p>
          <a:p>
            <a:pPr marL="557213" lvl="1" indent="-214313">
              <a:buFont typeface="Arial" panose="020B0604020202020204" pitchFamily="34" charset="0"/>
              <a:buChar char="•"/>
            </a:pPr>
            <a:r>
              <a:rPr lang="en-US" sz="1350"/>
              <a:t>Loss of employment, business or professional opportunities;</a:t>
            </a:r>
            <a:endParaRPr lang="en-US" sz="1350">
              <a:cs typeface="Calibri"/>
            </a:endParaRPr>
          </a:p>
          <a:p>
            <a:pPr marL="557213" lvl="1" indent="-214313">
              <a:buFont typeface="Arial" panose="020B0604020202020204" pitchFamily="34" charset="0"/>
              <a:buChar char="•"/>
            </a:pPr>
            <a:r>
              <a:rPr lang="en-US" sz="1350"/>
              <a:t>Financial loss;</a:t>
            </a:r>
            <a:endParaRPr lang="en-US" sz="1350">
              <a:cs typeface="Calibri"/>
            </a:endParaRPr>
          </a:p>
          <a:p>
            <a:pPr marL="557213" lvl="1" indent="-214313">
              <a:buFont typeface="Arial" panose="020B0604020202020204" pitchFamily="34" charset="0"/>
              <a:buChar char="•"/>
            </a:pPr>
            <a:r>
              <a:rPr lang="en-US" sz="1350"/>
              <a:t>Negative impact on a credit record; or</a:t>
            </a:r>
            <a:endParaRPr lang="en-US" sz="1350">
              <a:cs typeface="Calibri"/>
            </a:endParaRPr>
          </a:p>
          <a:p>
            <a:pPr marL="557213" lvl="1" indent="-214313">
              <a:buFont typeface="Arial" panose="020B0604020202020204" pitchFamily="34" charset="0"/>
              <a:buChar char="•"/>
            </a:pPr>
            <a:r>
              <a:rPr lang="en-US" sz="1350"/>
              <a:t>Damage to, or loss of, property</a:t>
            </a:r>
            <a:endParaRPr lang="en-US" sz="1350">
              <a:cs typeface="Calibri"/>
            </a:endParaRPr>
          </a:p>
          <a:p>
            <a:pPr marL="557213" lvl="1" indent="-214313">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CB172F31-43DC-4196-9A56-3F96DAD02276}"/>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57</a:t>
            </a:fld>
            <a:endParaRPr lang="en-US"/>
          </a:p>
        </p:txBody>
      </p:sp>
    </p:spTree>
    <p:extLst>
      <p:ext uri="{BB962C8B-B14F-4D97-AF65-F5344CB8AC3E}">
        <p14:creationId xmlns:p14="http://schemas.microsoft.com/office/powerpoint/2010/main" val="2715312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1283906" y="1212778"/>
            <a:ext cx="5421697" cy="624908"/>
          </a:xfrm>
        </p:spPr>
        <p:txBody>
          <a:bodyPr lIns="68580" tIns="34290" rIns="68580" bIns="34290" anchor="b">
            <a:normAutofit fontScale="90000"/>
          </a:bodyPr>
          <a:lstStyle/>
          <a:p>
            <a:r>
              <a:rPr lang="en-US" sz="2100"/>
              <a:t>AP 1202:Critical Incident and Privacy Breach (Continued)</a:t>
            </a:r>
            <a:br>
              <a:rPr lang="en-US"/>
            </a:br>
            <a:endParaRPr lang="en-US"/>
          </a:p>
        </p:txBody>
      </p:sp>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441560" y="1477455"/>
            <a:ext cx="6216540" cy="4109913"/>
          </a:xfrm>
        </p:spPr>
        <p:txBody>
          <a:bodyPr lIns="68580" tIns="34290" rIns="68580" bIns="34290" anchor="t"/>
          <a:lstStyle/>
          <a:p>
            <a:pPr lvl="1" algn="ctr"/>
            <a:r>
              <a:rPr lang="en-US">
                <a:solidFill>
                  <a:srgbClr val="245E84"/>
                </a:solidFill>
                <a:latin typeface="Trebuchet MS"/>
              </a:rPr>
              <a:t>Privacy Breach Response </a:t>
            </a:r>
            <a:br>
              <a:rPr lang="en-US" sz="1050">
                <a:latin typeface="Trebuchet MS"/>
              </a:rPr>
            </a:br>
            <a:r>
              <a:rPr lang="en-US" sz="1050" i="1"/>
              <a:t>Privacy Officer will lead and coordinate the following steps</a:t>
            </a:r>
            <a:endParaRPr lang="en-US" sz="1050" i="1">
              <a:cs typeface="Calibri"/>
            </a:endParaRPr>
          </a:p>
          <a:p>
            <a:pPr marL="257175" indent="-257175">
              <a:buAutoNum type="arabicPeriod"/>
            </a:pPr>
            <a:r>
              <a:rPr lang="en-US"/>
              <a:t>Contain</a:t>
            </a:r>
          </a:p>
          <a:p>
            <a:pPr marL="771525" lvl="1" indent="-171450">
              <a:buAutoNum type="alphaUcPeriod"/>
            </a:pPr>
            <a:r>
              <a:rPr lang="en-US">
                <a:solidFill>
                  <a:srgbClr val="245E84"/>
                </a:solidFill>
                <a:latin typeface="Trebuchet MS"/>
                <a:cs typeface="Calibri"/>
              </a:rPr>
              <a:t>Work with IT to contain the breach.</a:t>
            </a:r>
            <a:endParaRPr lang="en-US">
              <a:cs typeface="Calibri"/>
            </a:endParaRPr>
          </a:p>
          <a:p>
            <a:pPr marL="257175" indent="-257175">
              <a:buAutoNum type="arabicPeriod"/>
            </a:pPr>
            <a:r>
              <a:rPr lang="en-US"/>
              <a:t>Investigate &amp; Assess Risk</a:t>
            </a:r>
          </a:p>
          <a:p>
            <a:pPr marL="771525" lvl="1" indent="-171450">
              <a:buAutoNum type="alphaUcPeriod"/>
            </a:pPr>
            <a:r>
              <a:rPr lang="en-US">
                <a:solidFill>
                  <a:srgbClr val="245E84"/>
                </a:solidFill>
                <a:latin typeface="Trebuchet MS"/>
                <a:cs typeface="Calibri"/>
              </a:rPr>
              <a:t>Work with IT or engage 3rd party to do investigation to identify all PI that was breached</a:t>
            </a:r>
            <a:endParaRPr lang="en-US">
              <a:cs typeface="Calibri"/>
            </a:endParaRPr>
          </a:p>
          <a:p>
            <a:pPr marL="771525" lvl="1" indent="-171450">
              <a:buAutoNum type="alphaUcPeriod"/>
            </a:pPr>
            <a:r>
              <a:rPr lang="en-US">
                <a:solidFill>
                  <a:srgbClr val="245E84"/>
                </a:solidFill>
                <a:latin typeface="Trebuchet MS"/>
                <a:cs typeface="Calibri"/>
              </a:rPr>
              <a:t>Assess breached against the FIPPA Breach reporting guidelines</a:t>
            </a:r>
          </a:p>
          <a:p>
            <a:pPr marL="257175" indent="-257175">
              <a:buFont typeface="+mj-lt"/>
              <a:buAutoNum type="arabicPeriod"/>
            </a:pPr>
            <a:r>
              <a:rPr lang="en-US"/>
              <a:t>Notification &amp; Report</a:t>
            </a:r>
          </a:p>
          <a:p>
            <a:pPr marL="600075" lvl="1">
              <a:buAutoNum type="alphaUcPeriod"/>
            </a:pPr>
            <a:r>
              <a:rPr lang="en-US">
                <a:solidFill>
                  <a:srgbClr val="245E84"/>
                </a:solidFill>
                <a:latin typeface="Trebuchet MS"/>
                <a:cs typeface="Calibri"/>
              </a:rPr>
              <a:t>  If breach is deemed to cause "significant harm", notifications are prepared and sent out to all individuals that were involved in the breach.</a:t>
            </a:r>
          </a:p>
          <a:p>
            <a:pPr marL="600075" lvl="1">
              <a:buAutoNum type="alphaUcPeriod"/>
            </a:pPr>
            <a:r>
              <a:rPr lang="en-US">
                <a:solidFill>
                  <a:srgbClr val="245E84"/>
                </a:solidFill>
                <a:latin typeface="Trebuchet MS"/>
                <a:cs typeface="Calibri"/>
              </a:rPr>
              <a:t>  Report the breach to the OIPC.  </a:t>
            </a:r>
            <a:br>
              <a:rPr lang="en-US">
                <a:latin typeface="Trebuchet MS"/>
                <a:cs typeface="Calibri"/>
              </a:rPr>
            </a:br>
            <a:r>
              <a:rPr lang="en-US" sz="750"/>
              <a:t>(Notification to OIPC is done by the Privacy officer not by the person that initially experiences or reports the breach internally!)</a:t>
            </a:r>
            <a:endParaRPr lang="en-US" sz="1050">
              <a:cs typeface="Calibri"/>
            </a:endParaRPr>
          </a:p>
          <a:p>
            <a:pPr marL="257175" indent="-257175">
              <a:buFont typeface="+mj-lt"/>
              <a:buAutoNum type="arabicPeriod"/>
            </a:pPr>
            <a:r>
              <a:rPr lang="en-US"/>
              <a:t>Prevention</a:t>
            </a:r>
          </a:p>
          <a:p>
            <a:pPr marL="771525" lvl="1" indent="-171450">
              <a:buAutoNum type="alphaUcPeriod"/>
            </a:pPr>
            <a:r>
              <a:rPr lang="en-US">
                <a:solidFill>
                  <a:srgbClr val="245E84"/>
                </a:solidFill>
                <a:latin typeface="Trebuchet MS"/>
                <a:cs typeface="Calibri"/>
              </a:rPr>
              <a:t>Train &amp; Educate Staff</a:t>
            </a:r>
            <a:endParaRPr lang="en-US">
              <a:cs typeface="Calibri"/>
            </a:endParaRPr>
          </a:p>
          <a:p>
            <a:pPr marL="1114425" lvl="2">
              <a:buAutoNum type="alphaUcPeriod"/>
            </a:pPr>
            <a:r>
              <a:rPr lang="en-US">
                <a:solidFill>
                  <a:srgbClr val="245E84"/>
                </a:solidFill>
                <a:latin typeface="Trebuchet MS"/>
                <a:cs typeface="Calibri"/>
              </a:rPr>
              <a:t> Training sessions</a:t>
            </a:r>
          </a:p>
          <a:p>
            <a:pPr marL="1114425" lvl="2">
              <a:buAutoNum type="alphaUcPeriod"/>
            </a:pPr>
            <a:r>
              <a:rPr lang="en-US">
                <a:solidFill>
                  <a:srgbClr val="245E84"/>
                </a:solidFill>
                <a:latin typeface="Trebuchet MS"/>
                <a:cs typeface="Calibri"/>
              </a:rPr>
              <a:t> Phishing campaigns </a:t>
            </a:r>
          </a:p>
          <a:p>
            <a:pPr marL="771525" lvl="1" indent="-171450">
              <a:buAutoNum type="alphaUcPeriod"/>
            </a:pPr>
            <a:r>
              <a:rPr lang="en-US">
                <a:solidFill>
                  <a:srgbClr val="245E84"/>
                </a:solidFill>
                <a:latin typeface="Trebuchet MS"/>
                <a:cs typeface="Calibri"/>
              </a:rPr>
              <a:t>Reduce sources of potential breaches (unneeded/overlapping software &amp; services)</a:t>
            </a:r>
          </a:p>
          <a:p>
            <a:pPr marL="771525" lvl="1" indent="-171450">
              <a:buAutoNum type="alphaUcPeriod"/>
            </a:pPr>
            <a:r>
              <a:rPr lang="en-US">
                <a:solidFill>
                  <a:srgbClr val="245E84"/>
                </a:solidFill>
                <a:latin typeface="Trebuchet MS"/>
                <a:cs typeface="Calibri"/>
              </a:rPr>
              <a:t>Authentication &amp; Password "hygiene"</a:t>
            </a:r>
          </a:p>
          <a:p>
            <a:pPr marL="1114425" lvl="2">
              <a:buAutoNum type="alphaUcPeriod"/>
            </a:pPr>
            <a:r>
              <a:rPr lang="en-US">
                <a:solidFill>
                  <a:srgbClr val="245E84"/>
                </a:solidFill>
                <a:latin typeface="Trebuchet MS"/>
                <a:cs typeface="Calibri"/>
              </a:rPr>
              <a:t>  2 Factor Authentication</a:t>
            </a:r>
          </a:p>
          <a:p>
            <a:pPr marL="1114425" lvl="2">
              <a:buAutoNum type="alphaUcPeriod"/>
            </a:pPr>
            <a:r>
              <a:rPr lang="en-US">
                <a:solidFill>
                  <a:srgbClr val="245E84"/>
                </a:solidFill>
                <a:latin typeface="Trebuchet MS"/>
                <a:cs typeface="Calibri"/>
              </a:rPr>
              <a:t>  Geo-fencing access to digital resources</a:t>
            </a:r>
          </a:p>
          <a:p>
            <a:pPr marL="1114425" lvl="2">
              <a:buAutoNum type="alphaUcPeriod"/>
            </a:pPr>
            <a:r>
              <a:rPr lang="en-US">
                <a:solidFill>
                  <a:srgbClr val="245E84"/>
                </a:solidFill>
                <a:latin typeface="Trebuchet MS"/>
                <a:cs typeface="Calibri"/>
              </a:rPr>
              <a:t>  Do not use same password used for personal accounts</a:t>
            </a:r>
          </a:p>
          <a:p>
            <a:pPr marL="771525" lvl="1" indent="-171450">
              <a:buAutoNum type="alphaUcPeriod"/>
            </a:pPr>
            <a:r>
              <a:rPr lang="en-US">
                <a:solidFill>
                  <a:srgbClr val="245E84"/>
                </a:solidFill>
                <a:latin typeface="Trebuchet MS"/>
                <a:cs typeface="Calibri"/>
              </a:rPr>
              <a:t>Protect what you collect</a:t>
            </a:r>
          </a:p>
          <a:p>
            <a:pPr marL="1114425" lvl="2" indent="-128588">
              <a:buAutoNum type="alphaUcPeriod"/>
            </a:pPr>
            <a:r>
              <a:rPr lang="en-US">
                <a:solidFill>
                  <a:srgbClr val="245E84"/>
                </a:solidFill>
                <a:latin typeface="Trebuchet MS"/>
                <a:cs typeface="Calibri"/>
              </a:rPr>
              <a:t>Ensure PI is stored in proper places (</a:t>
            </a:r>
            <a:r>
              <a:rPr lang="en-US" err="1">
                <a:solidFill>
                  <a:srgbClr val="245E84"/>
                </a:solidFill>
                <a:latin typeface="Trebuchet MS"/>
                <a:cs typeface="Calibri"/>
              </a:rPr>
              <a:t>eg</a:t>
            </a:r>
            <a:r>
              <a:rPr lang="en-US">
                <a:solidFill>
                  <a:srgbClr val="245E84"/>
                </a:solidFill>
                <a:latin typeface="Trebuchet MS"/>
                <a:cs typeface="Calibri"/>
              </a:rPr>
              <a:t> </a:t>
            </a:r>
            <a:r>
              <a:rPr lang="en-US" err="1">
                <a:solidFill>
                  <a:srgbClr val="245E84"/>
                </a:solidFill>
                <a:latin typeface="Trebuchet MS"/>
                <a:cs typeface="Calibri"/>
              </a:rPr>
              <a:t>Sharepoint</a:t>
            </a:r>
            <a:r>
              <a:rPr lang="en-US">
                <a:solidFill>
                  <a:srgbClr val="245E84"/>
                </a:solidFill>
                <a:latin typeface="Trebuchet MS"/>
                <a:cs typeface="Calibri"/>
              </a:rPr>
              <a:t>, and other secured locations)</a:t>
            </a:r>
          </a:p>
          <a:p>
            <a:pPr marL="1114425" lvl="2" indent="-128588">
              <a:buAutoNum type="alphaUcPeriod"/>
            </a:pPr>
            <a:r>
              <a:rPr lang="en-US">
                <a:solidFill>
                  <a:srgbClr val="245E84"/>
                </a:solidFill>
                <a:latin typeface="Trebuchet MS"/>
                <a:cs typeface="Calibri"/>
              </a:rPr>
              <a:t>Avoid sending PI through email or sharing on non secured links in Google environment</a:t>
            </a:r>
          </a:p>
          <a:p>
            <a:pPr marL="771525" lvl="1" indent="-171450">
              <a:buAutoNum type="alphaUcPeriod"/>
            </a:pPr>
            <a:r>
              <a:rPr lang="en-US">
                <a:solidFill>
                  <a:srgbClr val="245E84"/>
                </a:solidFill>
                <a:latin typeface="Trebuchet MS"/>
                <a:cs typeface="Calibri"/>
              </a:rPr>
              <a:t>Develop Breach Response Plan</a:t>
            </a:r>
          </a:p>
          <a:p>
            <a:pPr marL="771525" lvl="1" indent="-171450">
              <a:buAutoNum type="alphaUcPeriod"/>
            </a:pPr>
            <a:r>
              <a:rPr lang="en-US">
                <a:solidFill>
                  <a:srgbClr val="245E84"/>
                </a:solidFill>
                <a:latin typeface="Trebuchet MS"/>
                <a:cs typeface="Calibri"/>
              </a:rPr>
              <a:t>Develop responsible retention practices</a:t>
            </a:r>
          </a:p>
          <a:p>
            <a:pPr marL="771525" lvl="1" indent="-171450">
              <a:buAutoNum type="alphaUcPeriod"/>
            </a:pPr>
            <a:endParaRPr lang="en-US">
              <a:solidFill>
                <a:srgbClr val="245E84"/>
              </a:solidFill>
              <a:latin typeface="Trebuchet MS"/>
              <a:cs typeface="Calibri"/>
            </a:endParaRPr>
          </a:p>
          <a:p>
            <a:pPr marL="771525" lvl="1" indent="-171450">
              <a:buAutoNum type="alphaUcPeriod"/>
            </a:pPr>
            <a:endParaRPr lang="en-US">
              <a:solidFill>
                <a:srgbClr val="245E84"/>
              </a:solidFill>
              <a:latin typeface="Trebuchet MS"/>
              <a:cs typeface="Calibri"/>
            </a:endParaRPr>
          </a:p>
          <a:p>
            <a:pPr lvl="1"/>
            <a:endParaRPr lang="en-US" sz="1050">
              <a:solidFill>
                <a:srgbClr val="000000"/>
              </a:solidFill>
              <a:latin typeface="Calibri"/>
              <a:cs typeface="Calibri"/>
            </a:endParaRPr>
          </a:p>
          <a:p>
            <a:pPr lvl="1"/>
            <a:endParaRPr lang="en-US" sz="1050">
              <a:cs typeface="Calibri"/>
            </a:endParaRPr>
          </a:p>
        </p:txBody>
      </p:sp>
      <p:sp>
        <p:nvSpPr>
          <p:cNvPr id="3" name="Slide Number Placeholder 2">
            <a:extLst>
              <a:ext uri="{FF2B5EF4-FFF2-40B4-BE49-F238E27FC236}">
                <a16:creationId xmlns:a16="http://schemas.microsoft.com/office/drawing/2014/main" id="{CD706398-A272-4FD5-8CB7-A63794A989D3}"/>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58</a:t>
            </a:fld>
            <a:endParaRPr lang="en-US"/>
          </a:p>
        </p:txBody>
      </p:sp>
    </p:spTree>
    <p:extLst>
      <p:ext uri="{BB962C8B-B14F-4D97-AF65-F5344CB8AC3E}">
        <p14:creationId xmlns:p14="http://schemas.microsoft.com/office/powerpoint/2010/main" val="1922061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774693" y="226218"/>
            <a:ext cx="5014613" cy="624908"/>
          </a:xfrm>
        </p:spPr>
        <p:txBody>
          <a:bodyPr lIns="68580" tIns="34290" rIns="68580" bIns="34290" anchor="b">
            <a:noAutofit/>
          </a:bodyPr>
          <a:lstStyle/>
          <a:p>
            <a:r>
              <a:rPr lang="en-US" sz="2100" dirty="0"/>
              <a:t>Administrative Procedures to Support FIPPA  </a:t>
            </a:r>
            <a:endParaRPr lang="en-US" sz="2100" dirty="0">
              <a:highlight>
                <a:srgbClr val="FFFF00"/>
              </a:highlight>
            </a:endParaRPr>
          </a:p>
        </p:txBody>
      </p:sp>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573722" y="851126"/>
            <a:ext cx="4597537" cy="2495438"/>
          </a:xfrm>
        </p:spPr>
        <p:txBody>
          <a:bodyPr lIns="68580" tIns="34290" rIns="68580" bIns="34290" anchor="t"/>
          <a:lstStyle/>
          <a:p>
            <a:endParaRPr lang="fr-FR" sz="1200" dirty="0"/>
          </a:p>
          <a:p>
            <a:pPr marL="214313" indent="-214313">
              <a:buFont typeface="Arial" panose="020B0604020202020204" pitchFamily="34" charset="0"/>
              <a:buChar char="•"/>
            </a:pPr>
            <a:endParaRPr lang="en-US" dirty="0"/>
          </a:p>
          <a:p>
            <a:pPr marL="214313" indent="-214313">
              <a:buFont typeface="Arial"/>
              <a:buChar char="•"/>
            </a:pPr>
            <a:r>
              <a:rPr lang="en-US" b="1" dirty="0">
                <a:solidFill>
                  <a:srgbClr val="074A6E"/>
                </a:solidFill>
                <a:latin typeface="Arial"/>
                <a:cs typeface="Arial"/>
                <a:hlinkClick r:id="rId3"/>
              </a:rPr>
              <a:t>AP 1202 - Critical Incident and Privacy Breach</a:t>
            </a:r>
            <a:endParaRPr lang="en-US" dirty="0"/>
          </a:p>
          <a:p>
            <a:pPr marL="214313" indent="-214313">
              <a:buFont typeface="Arial"/>
              <a:buChar char="•"/>
            </a:pPr>
            <a:r>
              <a:rPr lang="en-US" b="1" dirty="0">
                <a:solidFill>
                  <a:srgbClr val="074A6E"/>
                </a:solidFill>
                <a:latin typeface="Arial"/>
                <a:cs typeface="Arial"/>
                <a:hlinkClick r:id="rId4"/>
              </a:rPr>
              <a:t>AP 1203 - Use of Personal Devices for District Work</a:t>
            </a:r>
            <a:endParaRPr lang="en-US" dirty="0"/>
          </a:p>
          <a:p>
            <a:pPr marL="214313" indent="-214313">
              <a:buFont typeface="Arial"/>
              <a:buChar char="•"/>
            </a:pPr>
            <a:r>
              <a:rPr lang="en-US" b="1" dirty="0">
                <a:solidFill>
                  <a:srgbClr val="074A6E"/>
                </a:solidFill>
                <a:latin typeface="Arial"/>
                <a:cs typeface="Arial"/>
                <a:hlinkClick r:id="rId5"/>
              </a:rPr>
              <a:t>AP 1204 - Cell Phones &amp; Personal Electronic Devices</a:t>
            </a:r>
            <a:endParaRPr lang="en-US" dirty="0"/>
          </a:p>
          <a:p>
            <a:pPr marL="214313" indent="-214313">
              <a:buFont typeface="Arial"/>
              <a:buChar char="•"/>
            </a:pPr>
            <a:r>
              <a:rPr lang="en-US" b="1" dirty="0">
                <a:solidFill>
                  <a:srgbClr val="074A6E"/>
                </a:solidFill>
                <a:latin typeface="Arial"/>
                <a:cs typeface="Arial"/>
                <a:hlinkClick r:id="rId6"/>
              </a:rPr>
              <a:t>AP 1206 - Student and Employee Personal Privacy on the Internet</a:t>
            </a:r>
            <a:endParaRPr lang="en-US" dirty="0"/>
          </a:p>
          <a:p>
            <a:pPr marL="214313" indent="-214313">
              <a:buFont typeface="Arial"/>
              <a:buChar char="•"/>
            </a:pPr>
            <a:r>
              <a:rPr lang="en-US" b="1" dirty="0">
                <a:solidFill>
                  <a:srgbClr val="074A6E"/>
                </a:solidFill>
                <a:latin typeface="Arial"/>
                <a:cs typeface="Arial"/>
                <a:hlinkClick r:id="rId7"/>
              </a:rPr>
              <a:t>AP 1207 - Advertising, Canvassing and Commercial Solicitation</a:t>
            </a:r>
            <a:endParaRPr lang="en-US" dirty="0"/>
          </a:p>
          <a:p>
            <a:pPr marL="214313" indent="-214313">
              <a:buFont typeface="Arial"/>
              <a:buChar char="•"/>
            </a:pPr>
            <a:r>
              <a:rPr lang="en-US" b="1" dirty="0">
                <a:solidFill>
                  <a:srgbClr val="074A6E"/>
                </a:solidFill>
                <a:latin typeface="Arial"/>
                <a:cs typeface="Arial"/>
                <a:hlinkClick r:id="rId8"/>
              </a:rPr>
              <a:t>AP 1209 - Return of School District Property</a:t>
            </a:r>
            <a:endParaRPr lang="en-US" dirty="0"/>
          </a:p>
          <a:p>
            <a:pPr marL="214313" indent="-214313">
              <a:buFont typeface="Arial"/>
              <a:buChar char="•"/>
            </a:pPr>
            <a:r>
              <a:rPr lang="en-US" b="1" dirty="0">
                <a:solidFill>
                  <a:srgbClr val="074A6E"/>
                </a:solidFill>
                <a:latin typeface="Arial"/>
                <a:cs typeface="Arial"/>
                <a:hlinkClick r:id="rId9"/>
              </a:rPr>
              <a:t>AP 1300 - Freedom of Information and Protection of Privacy</a:t>
            </a:r>
            <a:endParaRPr lang="en-US" dirty="0"/>
          </a:p>
          <a:p>
            <a:pPr marL="557213" lvl="1" indent="-214313">
              <a:buFont typeface="Arial"/>
              <a:buChar char="•"/>
            </a:pPr>
            <a:r>
              <a:rPr lang="en-US" sz="1050" b="1" dirty="0">
                <a:solidFill>
                  <a:srgbClr val="074A6E"/>
                </a:solidFill>
                <a:latin typeface="Arial"/>
                <a:cs typeface="Arial"/>
                <a:hlinkClick r:id="rId10"/>
              </a:rPr>
              <a:t>Appendix 1300 A - Student Consent Freedom of Information Form</a:t>
            </a:r>
            <a:endParaRPr lang="en-US" sz="1050" dirty="0">
              <a:cs typeface="Calibri"/>
            </a:endParaRPr>
          </a:p>
          <a:p>
            <a:pPr marL="557213" lvl="1" indent="-214313">
              <a:buFont typeface="Arial"/>
              <a:buChar char="•"/>
            </a:pPr>
            <a:r>
              <a:rPr lang="en-US" sz="1050" b="1" dirty="0">
                <a:solidFill>
                  <a:srgbClr val="074A6E"/>
                </a:solidFill>
                <a:latin typeface="Arial"/>
                <a:cs typeface="Arial"/>
                <a:hlinkClick r:id="rId11"/>
              </a:rPr>
              <a:t>Appendix 1300 B - Freedom of Information and Protection Act Fee Schedule</a:t>
            </a:r>
            <a:endParaRPr lang="en-US" sz="1050" dirty="0">
              <a:cs typeface="Calibri"/>
            </a:endParaRPr>
          </a:p>
          <a:p>
            <a:pPr marL="214313" indent="-214313">
              <a:buFont typeface="Arial"/>
              <a:buChar char="•"/>
            </a:pPr>
            <a:r>
              <a:rPr lang="en-US" b="1" dirty="0">
                <a:solidFill>
                  <a:srgbClr val="074A6E"/>
                </a:solidFill>
                <a:latin typeface="Arial"/>
                <a:cs typeface="Arial"/>
                <a:hlinkClick r:id="rId12"/>
              </a:rPr>
              <a:t>AP 1301 - Freedom of Information and Protection of Privacy Act Designation of Head</a:t>
            </a:r>
            <a:endParaRPr lang="en-US" dirty="0"/>
          </a:p>
          <a:p>
            <a:pPr marL="214313" indent="-214313">
              <a:buFont typeface="Arial"/>
              <a:buChar char="•"/>
            </a:pPr>
            <a:r>
              <a:rPr lang="en-US" b="1" dirty="0">
                <a:solidFill>
                  <a:srgbClr val="074A6E"/>
                </a:solidFill>
                <a:latin typeface="Arial"/>
                <a:cs typeface="Arial"/>
                <a:hlinkClick r:id="rId13"/>
              </a:rPr>
              <a:t>AP 1304 - Employee Records</a:t>
            </a:r>
            <a:endParaRPr lang="en-US" dirty="0"/>
          </a:p>
          <a:p>
            <a:pPr marL="214313" indent="-214313">
              <a:buFont typeface="Arial"/>
              <a:buChar char="•"/>
            </a:pPr>
            <a:r>
              <a:rPr lang="en-US" b="1" dirty="0">
                <a:solidFill>
                  <a:srgbClr val="074A6E"/>
                </a:solidFill>
                <a:latin typeface="Arial"/>
                <a:cs typeface="Arial"/>
                <a:hlinkClick r:id="rId14"/>
              </a:rPr>
              <a:t>AP 1305 - Data Retention</a:t>
            </a:r>
            <a:endParaRPr lang="en-US" dirty="0"/>
          </a:p>
          <a:p>
            <a:pPr marL="214313" indent="-214313">
              <a:buFont typeface="Arial"/>
              <a:buChar char="•"/>
            </a:pPr>
            <a:r>
              <a:rPr lang="en-US" b="1" dirty="0">
                <a:solidFill>
                  <a:srgbClr val="074A6E"/>
                </a:solidFill>
                <a:latin typeface="Arial"/>
                <a:cs typeface="Arial"/>
                <a:hlinkClick r:id="rId15"/>
              </a:rPr>
              <a:t>AP 1306 - Copyright</a:t>
            </a:r>
            <a:endParaRPr lang="en-US" dirty="0"/>
          </a:p>
          <a:p>
            <a:pPr marL="214313" indent="-214313">
              <a:buFont typeface="Arial"/>
              <a:buChar char="•"/>
            </a:pPr>
            <a:r>
              <a:rPr lang="en-US" b="1" dirty="0">
                <a:solidFill>
                  <a:srgbClr val="074A6E"/>
                </a:solidFill>
                <a:latin typeface="Arial"/>
                <a:cs typeface="Arial"/>
                <a:hlinkClick r:id="rId16"/>
              </a:rPr>
              <a:t>AP 1308 - Privacy Impact Assessments</a:t>
            </a:r>
            <a:endParaRPr lang="en-US" dirty="0"/>
          </a:p>
          <a:p>
            <a:endParaRPr lang="en-US" sz="1200" dirty="0"/>
          </a:p>
        </p:txBody>
      </p:sp>
      <p:sp>
        <p:nvSpPr>
          <p:cNvPr id="3" name="Slide Number Placeholder 2">
            <a:extLst>
              <a:ext uri="{FF2B5EF4-FFF2-40B4-BE49-F238E27FC236}">
                <a16:creationId xmlns:a16="http://schemas.microsoft.com/office/drawing/2014/main" id="{1AACEBE6-B387-4C77-82F3-C06E351647CB}"/>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59</a:t>
            </a:fld>
            <a:endParaRPr lang="en-US"/>
          </a:p>
        </p:txBody>
      </p:sp>
    </p:spTree>
    <p:extLst>
      <p:ext uri="{BB962C8B-B14F-4D97-AF65-F5344CB8AC3E}">
        <p14:creationId xmlns:p14="http://schemas.microsoft.com/office/powerpoint/2010/main" val="3015220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0B6F46-A34D-ED57-047B-370977435981}"/>
              </a:ext>
            </a:extLst>
          </p:cNvPr>
          <p:cNvPicPr>
            <a:picLocks noChangeAspect="1"/>
          </p:cNvPicPr>
          <p:nvPr/>
        </p:nvPicPr>
        <p:blipFill rotWithShape="1">
          <a:blip r:embed="rId2"/>
          <a:srcRect l="5038" r="1338" b="1729"/>
          <a:stretch/>
        </p:blipFill>
        <p:spPr>
          <a:xfrm>
            <a:off x="248575" y="1256899"/>
            <a:ext cx="3959441" cy="5297936"/>
          </a:xfrm>
          <a:prstGeom prst="rect">
            <a:avLst/>
          </a:prstGeom>
        </p:spPr>
      </p:pic>
      <p:sp>
        <p:nvSpPr>
          <p:cNvPr id="3" name="TextBox 2">
            <a:extLst>
              <a:ext uri="{FF2B5EF4-FFF2-40B4-BE49-F238E27FC236}">
                <a16:creationId xmlns:a16="http://schemas.microsoft.com/office/drawing/2014/main" id="{87F87DC9-89A0-85CA-DE9E-8FC4F535F21F}"/>
              </a:ext>
            </a:extLst>
          </p:cNvPr>
          <p:cNvSpPr txBox="1"/>
          <p:nvPr/>
        </p:nvSpPr>
        <p:spPr>
          <a:xfrm>
            <a:off x="96954" y="56430"/>
            <a:ext cx="4111062"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US" sz="4000" b="1">
                <a:solidFill>
                  <a:srgbClr val="245E84"/>
                </a:solidFill>
              </a:rPr>
              <a:t>About our District </a:t>
            </a:r>
          </a:p>
        </p:txBody>
      </p:sp>
      <p:sp>
        <p:nvSpPr>
          <p:cNvPr id="5" name="TextBox 4">
            <a:extLst>
              <a:ext uri="{FF2B5EF4-FFF2-40B4-BE49-F238E27FC236}">
                <a16:creationId xmlns:a16="http://schemas.microsoft.com/office/drawing/2014/main" id="{A2C7AB3A-9EB2-98E7-968C-6081ABAA3067}"/>
              </a:ext>
            </a:extLst>
          </p:cNvPr>
          <p:cNvSpPr txBox="1"/>
          <p:nvPr/>
        </p:nvSpPr>
        <p:spPr>
          <a:xfrm>
            <a:off x="248575" y="875244"/>
            <a:ext cx="3164540" cy="630942"/>
          </a:xfrm>
          <a:custGeom>
            <a:avLst/>
            <a:gdLst>
              <a:gd name="connsiteX0" fmla="*/ 0 w 2794248"/>
              <a:gd name="connsiteY0" fmla="*/ 0 h 561692"/>
              <a:gd name="connsiteX1" fmla="*/ 2794248 w 2794248"/>
              <a:gd name="connsiteY1" fmla="*/ 0 h 561692"/>
              <a:gd name="connsiteX2" fmla="*/ 2794248 w 2794248"/>
              <a:gd name="connsiteY2" fmla="*/ 561692 h 561692"/>
              <a:gd name="connsiteX3" fmla="*/ 0 w 2794248"/>
              <a:gd name="connsiteY3" fmla="*/ 561692 h 561692"/>
              <a:gd name="connsiteX4" fmla="*/ 0 w 2794248"/>
              <a:gd name="connsiteY4" fmla="*/ 0 h 561692"/>
              <a:gd name="connsiteX0" fmla="*/ 0 w 2794248"/>
              <a:gd name="connsiteY0" fmla="*/ 0 h 561692"/>
              <a:gd name="connsiteX1" fmla="*/ 2794248 w 2794248"/>
              <a:gd name="connsiteY1" fmla="*/ 0 h 561692"/>
              <a:gd name="connsiteX2" fmla="*/ 2794248 w 2794248"/>
              <a:gd name="connsiteY2" fmla="*/ 561692 h 561692"/>
              <a:gd name="connsiteX3" fmla="*/ 1290060 w 2794248"/>
              <a:gd name="connsiteY3" fmla="*/ 363152 h 561692"/>
              <a:gd name="connsiteX4" fmla="*/ 0 w 2794248"/>
              <a:gd name="connsiteY4" fmla="*/ 561692 h 561692"/>
              <a:gd name="connsiteX5" fmla="*/ 0 w 2794248"/>
              <a:gd name="connsiteY5" fmla="*/ 0 h 5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248" h="561692">
                <a:moveTo>
                  <a:pt x="0" y="0"/>
                </a:moveTo>
                <a:lnTo>
                  <a:pt x="2794248" y="0"/>
                </a:lnTo>
                <a:lnTo>
                  <a:pt x="2794248" y="561692"/>
                </a:lnTo>
                <a:cubicBezTo>
                  <a:pt x="2289893" y="560615"/>
                  <a:pt x="1794415" y="364229"/>
                  <a:pt x="1290060" y="363152"/>
                </a:cubicBezTo>
                <a:lnTo>
                  <a:pt x="0" y="561692"/>
                </a:lnTo>
                <a:lnTo>
                  <a:pt x="0" y="0"/>
                </a:lnTo>
                <a:close/>
              </a:path>
            </a:pathLst>
          </a:custGeom>
          <a:noFill/>
        </p:spPr>
        <p:txBody>
          <a:bodyPr wrap="square">
            <a:spAutoFit/>
          </a:bodyPr>
          <a:lstStyle/>
          <a:p>
            <a:pPr marL="0" indent="0" algn="ctr">
              <a:buNone/>
            </a:pPr>
            <a:r>
              <a:rPr lang="en-US" sz="2400" b="1">
                <a:solidFill>
                  <a:srgbClr val="245E84"/>
                </a:solidFill>
                <a:latin typeface="+mj-lt"/>
              </a:rPr>
              <a:t>6 Families of Schools:</a:t>
            </a:r>
          </a:p>
          <a:p>
            <a:pPr marL="0" indent="0" algn="ctr">
              <a:buNone/>
            </a:pPr>
            <a:endParaRPr lang="en-US" sz="1100">
              <a:solidFill>
                <a:srgbClr val="00B050"/>
              </a:solidFill>
              <a:latin typeface="+mj-lt"/>
            </a:endParaRPr>
          </a:p>
        </p:txBody>
      </p:sp>
      <p:sp>
        <p:nvSpPr>
          <p:cNvPr id="7" name="TextBox 6">
            <a:extLst>
              <a:ext uri="{FF2B5EF4-FFF2-40B4-BE49-F238E27FC236}">
                <a16:creationId xmlns:a16="http://schemas.microsoft.com/office/drawing/2014/main" id="{C7E7B6E8-34E1-801B-4245-C2666D5E22AF}"/>
              </a:ext>
            </a:extLst>
          </p:cNvPr>
          <p:cNvSpPr txBox="1"/>
          <p:nvPr/>
        </p:nvSpPr>
        <p:spPr>
          <a:xfrm>
            <a:off x="4305485" y="1762926"/>
            <a:ext cx="2371513" cy="954107"/>
          </a:xfrm>
          <a:prstGeom prst="rect">
            <a:avLst/>
          </a:prstGeom>
          <a:noFill/>
        </p:spPr>
        <p:txBody>
          <a:bodyPr wrap="square">
            <a:spAutoFit/>
          </a:bodyPr>
          <a:lstStyle/>
          <a:p>
            <a:pPr marL="0" indent="0">
              <a:buNone/>
            </a:pPr>
            <a:r>
              <a:rPr lang="en-US" sz="2400" b="1">
                <a:solidFill>
                  <a:srgbClr val="245E84"/>
                </a:solidFill>
                <a:latin typeface="+mj-lt"/>
              </a:rPr>
              <a:t>6		</a:t>
            </a:r>
            <a:r>
              <a:rPr lang="en-US" sz="2400" b="1">
                <a:solidFill>
                  <a:srgbClr val="245E84"/>
                </a:solidFill>
              </a:rPr>
              <a:t>        20 </a:t>
            </a:r>
            <a:endParaRPr lang="en-US" sz="2400" b="1">
              <a:solidFill>
                <a:srgbClr val="245E84"/>
              </a:solidFill>
              <a:latin typeface="+mj-lt"/>
            </a:endParaRPr>
          </a:p>
          <a:p>
            <a:r>
              <a:rPr lang="en-US" sz="1600" b="1">
                <a:solidFill>
                  <a:srgbClr val="245E84"/>
                </a:solidFill>
                <a:latin typeface="+mj-lt"/>
              </a:rPr>
              <a:t>Municipalities      </a:t>
            </a:r>
            <a:r>
              <a:rPr lang="en-US" sz="1600" b="1">
                <a:solidFill>
                  <a:srgbClr val="245E84"/>
                </a:solidFill>
              </a:rPr>
              <a:t>schools</a:t>
            </a:r>
          </a:p>
          <a:p>
            <a:pPr marL="0" indent="0">
              <a:buNone/>
            </a:pPr>
            <a:endParaRPr lang="en-US" sz="1600" b="1">
              <a:solidFill>
                <a:srgbClr val="245E84"/>
              </a:solidFill>
              <a:latin typeface="+mj-lt"/>
            </a:endParaRPr>
          </a:p>
        </p:txBody>
      </p:sp>
      <p:sp>
        <p:nvSpPr>
          <p:cNvPr id="10" name="TextBox 9">
            <a:extLst>
              <a:ext uri="{FF2B5EF4-FFF2-40B4-BE49-F238E27FC236}">
                <a16:creationId xmlns:a16="http://schemas.microsoft.com/office/drawing/2014/main" id="{62352DFC-7C2C-4124-B3FC-BEF377AFE1FF}"/>
              </a:ext>
            </a:extLst>
          </p:cNvPr>
          <p:cNvSpPr txBox="1"/>
          <p:nvPr/>
        </p:nvSpPr>
        <p:spPr>
          <a:xfrm>
            <a:off x="4305486" y="2826795"/>
            <a:ext cx="4838514" cy="4308872"/>
          </a:xfrm>
          <a:prstGeom prst="rect">
            <a:avLst/>
          </a:prstGeom>
          <a:noFill/>
        </p:spPr>
        <p:txBody>
          <a:bodyPr wrap="square">
            <a:spAutoFit/>
          </a:bodyPr>
          <a:lstStyle/>
          <a:p>
            <a:pPr marL="0" indent="0">
              <a:buNone/>
            </a:pPr>
            <a:r>
              <a:rPr lang="en-US" sz="2400" b="1" dirty="0">
                <a:solidFill>
                  <a:srgbClr val="245E84"/>
                </a:solidFill>
                <a:latin typeface="+mj-lt"/>
              </a:rPr>
              <a:t>1 </a:t>
            </a:r>
          </a:p>
          <a:p>
            <a:pPr marL="0" indent="0">
              <a:buNone/>
            </a:pPr>
            <a:r>
              <a:rPr lang="en-US" sz="1600" b="1" dirty="0">
                <a:solidFill>
                  <a:srgbClr val="245E84"/>
                </a:solidFill>
                <a:latin typeface="+mj-lt"/>
              </a:rPr>
              <a:t>blended online learning school</a:t>
            </a:r>
          </a:p>
          <a:p>
            <a:pPr marL="0" indent="0">
              <a:buNone/>
            </a:pPr>
            <a:endParaRPr lang="en-US" sz="1600" b="1" dirty="0">
              <a:solidFill>
                <a:srgbClr val="245E84"/>
              </a:solidFill>
              <a:latin typeface="+mj-lt"/>
            </a:endParaRPr>
          </a:p>
          <a:p>
            <a:pPr marL="0" indent="0">
              <a:buNone/>
            </a:pPr>
            <a:r>
              <a:rPr lang="en-US" sz="2400" b="1" dirty="0">
                <a:solidFill>
                  <a:srgbClr val="245E84"/>
                </a:solidFill>
              </a:rPr>
              <a:t>1 </a:t>
            </a:r>
          </a:p>
          <a:p>
            <a:pPr marL="0" indent="0">
              <a:buNone/>
            </a:pPr>
            <a:r>
              <a:rPr lang="en-US" sz="1600" b="1" dirty="0">
                <a:solidFill>
                  <a:srgbClr val="245E84"/>
                </a:solidFill>
              </a:rPr>
              <a:t>provincial online learning school</a:t>
            </a:r>
          </a:p>
          <a:p>
            <a:pPr marL="0" indent="0">
              <a:buNone/>
            </a:pPr>
            <a:endParaRPr lang="en-US" sz="1600" b="1" dirty="0">
              <a:solidFill>
                <a:srgbClr val="245E84"/>
              </a:solidFill>
              <a:latin typeface="+mj-lt"/>
            </a:endParaRPr>
          </a:p>
          <a:p>
            <a:pPr marL="0" indent="0">
              <a:buNone/>
            </a:pPr>
            <a:r>
              <a:rPr lang="en-US" sz="2400" b="1" dirty="0">
                <a:solidFill>
                  <a:srgbClr val="245E84"/>
                </a:solidFill>
              </a:rPr>
              <a:t>15,000 				15+         </a:t>
            </a:r>
            <a:r>
              <a:rPr lang="en-US" sz="1600" b="1" dirty="0">
                <a:solidFill>
                  <a:srgbClr val="245E84"/>
                </a:solidFill>
              </a:rPr>
              <a:t>Square kilometers 	                    rural communities</a:t>
            </a:r>
            <a:endParaRPr lang="en-US" sz="2400" b="1" dirty="0">
              <a:solidFill>
                <a:srgbClr val="245E84"/>
              </a:solidFill>
            </a:endParaRPr>
          </a:p>
          <a:p>
            <a:pPr marL="0" indent="0">
              <a:buNone/>
            </a:pPr>
            <a:endParaRPr lang="en-US" sz="1600" b="1" dirty="0">
              <a:solidFill>
                <a:srgbClr val="245E84"/>
              </a:solidFill>
            </a:endParaRPr>
          </a:p>
          <a:p>
            <a:pPr marL="0" indent="0">
              <a:buNone/>
            </a:pPr>
            <a:r>
              <a:rPr lang="en-US" sz="1400" b="1" dirty="0">
                <a:solidFill>
                  <a:srgbClr val="245E84"/>
                </a:solidFill>
              </a:rPr>
              <a:t>Two Unions: </a:t>
            </a:r>
          </a:p>
          <a:p>
            <a:pPr marL="0" indent="0">
              <a:buNone/>
            </a:pPr>
            <a:r>
              <a:rPr lang="en-US" sz="1400" b="1" dirty="0">
                <a:solidFill>
                  <a:srgbClr val="245E84"/>
                </a:solidFill>
              </a:rPr>
              <a:t>Kootenay Lake Teachers Federation (KLTF) </a:t>
            </a:r>
            <a:r>
              <a:rPr lang="en-US" sz="1400" dirty="0">
                <a:solidFill>
                  <a:srgbClr val="245E84"/>
                </a:solidFill>
              </a:rPr>
              <a:t>– teachers</a:t>
            </a:r>
          </a:p>
          <a:p>
            <a:pPr marL="0" indent="0">
              <a:buNone/>
            </a:pPr>
            <a:r>
              <a:rPr lang="en-US" sz="1400" b="1" dirty="0">
                <a:solidFill>
                  <a:srgbClr val="245E84"/>
                </a:solidFill>
              </a:rPr>
              <a:t>Canadian Union of Public Employees 748 (CUPE)</a:t>
            </a:r>
            <a:r>
              <a:rPr lang="en-US" sz="1400" dirty="0">
                <a:solidFill>
                  <a:srgbClr val="245E84"/>
                </a:solidFill>
              </a:rPr>
              <a:t> – support staff (bus driver’s, custodian’s, EA’s, Secretary’s, trades etc.)  	</a:t>
            </a:r>
            <a:r>
              <a:rPr lang="en-US" sz="1600" b="1" dirty="0">
                <a:solidFill>
                  <a:srgbClr val="245E84"/>
                </a:solidFill>
              </a:rPr>
              <a:t>		</a:t>
            </a:r>
            <a:endParaRPr lang="en-US" sz="2400" b="1" dirty="0">
              <a:solidFill>
                <a:srgbClr val="245E84"/>
              </a:solidFill>
            </a:endParaRPr>
          </a:p>
          <a:p>
            <a:pPr marL="0" indent="0">
              <a:buNone/>
            </a:pPr>
            <a:r>
              <a:rPr lang="en-US" sz="1600" b="1" dirty="0">
                <a:solidFill>
                  <a:srgbClr val="245E84"/>
                </a:solidFill>
              </a:rPr>
              <a:t>						</a:t>
            </a:r>
          </a:p>
          <a:p>
            <a:pPr marL="0" indent="0">
              <a:buNone/>
            </a:pPr>
            <a:endParaRPr lang="en-US" sz="1600" b="1" dirty="0">
              <a:solidFill>
                <a:srgbClr val="245E84"/>
              </a:solidFill>
              <a:latin typeface="+mj-lt"/>
            </a:endParaRPr>
          </a:p>
        </p:txBody>
      </p:sp>
      <p:sp>
        <p:nvSpPr>
          <p:cNvPr id="12" name="TextBox 11">
            <a:extLst>
              <a:ext uri="{FF2B5EF4-FFF2-40B4-BE49-F238E27FC236}">
                <a16:creationId xmlns:a16="http://schemas.microsoft.com/office/drawing/2014/main" id="{4380C5F1-DB77-07DC-CBD1-DB1EBD98F373}"/>
              </a:ext>
            </a:extLst>
          </p:cNvPr>
          <p:cNvSpPr txBox="1"/>
          <p:nvPr/>
        </p:nvSpPr>
        <p:spPr>
          <a:xfrm>
            <a:off x="6657076" y="1762926"/>
            <a:ext cx="2371513" cy="954107"/>
          </a:xfrm>
          <a:prstGeom prst="rect">
            <a:avLst/>
          </a:prstGeom>
          <a:noFill/>
        </p:spPr>
        <p:txBody>
          <a:bodyPr wrap="square">
            <a:spAutoFit/>
          </a:bodyPr>
          <a:lstStyle/>
          <a:p>
            <a:pPr marL="0" indent="0">
              <a:buNone/>
            </a:pPr>
            <a:r>
              <a:rPr lang="en-US" sz="2400" b="1">
                <a:solidFill>
                  <a:srgbClr val="245E84"/>
                </a:solidFill>
                <a:latin typeface="+mj-lt"/>
              </a:rPr>
              <a:t>900 	     </a:t>
            </a:r>
            <a:r>
              <a:rPr lang="en-US" sz="2400" b="1">
                <a:solidFill>
                  <a:srgbClr val="245E84"/>
                </a:solidFill>
              </a:rPr>
              <a:t>4800</a:t>
            </a:r>
            <a:endParaRPr lang="en-US" sz="2400" b="1">
              <a:solidFill>
                <a:srgbClr val="245E84"/>
              </a:solidFill>
              <a:latin typeface="+mj-lt"/>
            </a:endParaRPr>
          </a:p>
          <a:p>
            <a:r>
              <a:rPr lang="en-US" sz="1600" b="1">
                <a:solidFill>
                  <a:srgbClr val="245E84"/>
                </a:solidFill>
                <a:latin typeface="+mj-lt"/>
              </a:rPr>
              <a:t>Employees        </a:t>
            </a:r>
            <a:r>
              <a:rPr lang="en-US" sz="1600" b="1">
                <a:solidFill>
                  <a:srgbClr val="245E84"/>
                </a:solidFill>
              </a:rPr>
              <a:t>students</a:t>
            </a:r>
          </a:p>
          <a:p>
            <a:pPr marL="0" indent="0">
              <a:buNone/>
            </a:pPr>
            <a:endParaRPr lang="en-US" sz="1600" b="1">
              <a:solidFill>
                <a:srgbClr val="245E84"/>
              </a:solidFill>
              <a:latin typeface="+mj-lt"/>
            </a:endParaRPr>
          </a:p>
        </p:txBody>
      </p:sp>
    </p:spTree>
    <p:extLst>
      <p:ext uri="{BB962C8B-B14F-4D97-AF65-F5344CB8AC3E}">
        <p14:creationId xmlns:p14="http://schemas.microsoft.com/office/powerpoint/2010/main" val="8764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9B0F2-E721-9AE3-0B8C-522B78CF0556}"/>
              </a:ext>
            </a:extLst>
          </p:cNvPr>
          <p:cNvSpPr>
            <a:spLocks noGrp="1"/>
          </p:cNvSpPr>
          <p:nvPr>
            <p:ph type="title"/>
          </p:nvPr>
        </p:nvSpPr>
        <p:spPr>
          <a:xfrm>
            <a:off x="1633375" y="1382209"/>
            <a:ext cx="5175645" cy="624908"/>
          </a:xfrm>
        </p:spPr>
        <p:txBody>
          <a:bodyPr lIns="68580" tIns="34290" rIns="68580" bIns="34290" anchor="b">
            <a:noAutofit/>
          </a:bodyPr>
          <a:lstStyle/>
          <a:p>
            <a:r>
              <a:rPr lang="en-US" sz="2100"/>
              <a:t>Further Information &amp; Online Training</a:t>
            </a:r>
          </a:p>
        </p:txBody>
      </p:sp>
      <p:sp>
        <p:nvSpPr>
          <p:cNvPr id="4" name="Text Placeholder 3">
            <a:extLst>
              <a:ext uri="{FF2B5EF4-FFF2-40B4-BE49-F238E27FC236}">
                <a16:creationId xmlns:a16="http://schemas.microsoft.com/office/drawing/2014/main" id="{DD012779-4030-BCD3-E0B5-354BE2245063}"/>
              </a:ext>
            </a:extLst>
          </p:cNvPr>
          <p:cNvSpPr>
            <a:spLocks noGrp="1"/>
          </p:cNvSpPr>
          <p:nvPr>
            <p:ph type="body" sz="half" idx="2"/>
          </p:nvPr>
        </p:nvSpPr>
        <p:spPr>
          <a:xfrm>
            <a:off x="1485901" y="2452633"/>
            <a:ext cx="2492717" cy="2598411"/>
          </a:xfrm>
        </p:spPr>
        <p:txBody>
          <a:bodyPr lIns="68580" tIns="34290" rIns="68580" bIns="34290" anchor="t"/>
          <a:lstStyle/>
          <a:p>
            <a:pPr marL="214313" indent="-214313">
              <a:buFont typeface="Arial" panose="020B0604020202020204" pitchFamily="34" charset="0"/>
              <a:buChar char="•"/>
            </a:pPr>
            <a:r>
              <a:rPr lang="en-US"/>
              <a:t>P</a:t>
            </a:r>
            <a:r>
              <a:rPr lang="en-US" sz="1200"/>
              <a:t>rivacy Officer Contact</a:t>
            </a:r>
          </a:p>
          <a:p>
            <a:pPr marL="557213" lvl="1" indent="-214313">
              <a:buFont typeface="Arial" panose="020B0604020202020204" pitchFamily="34" charset="0"/>
              <a:buChar char="•"/>
            </a:pPr>
            <a:r>
              <a:rPr lang="en-US" sz="1050"/>
              <a:t>250-352-6681</a:t>
            </a:r>
            <a:endParaRPr lang="en-US" sz="1050">
              <a:cs typeface="Calibri"/>
            </a:endParaRPr>
          </a:p>
          <a:p>
            <a:pPr marL="557213" lvl="1" indent="-214313">
              <a:buFont typeface="Arial" panose="020B0604020202020204" pitchFamily="34" charset="0"/>
              <a:buChar char="•"/>
            </a:pPr>
            <a:r>
              <a:rPr lang="en-US" sz="1050">
                <a:solidFill>
                  <a:srgbClr val="000000"/>
                </a:solidFill>
                <a:latin typeface="Calibri"/>
                <a:cs typeface="Calibri"/>
                <a:hlinkClick r:id="rId2"/>
              </a:rPr>
              <a:t>Privacy@sd8.bc.ca</a:t>
            </a:r>
            <a:endParaRPr lang="en-US" sz="1050">
              <a:solidFill>
                <a:srgbClr val="000000"/>
              </a:solidFill>
              <a:latin typeface="Calibri"/>
              <a:cs typeface="Calibri"/>
            </a:endParaRPr>
          </a:p>
          <a:p>
            <a:pPr marL="214313" indent="-214313">
              <a:buFont typeface="Arial" panose="020B0604020202020204" pitchFamily="34" charset="0"/>
              <a:buChar char="•"/>
            </a:pPr>
            <a:endParaRPr lang="en-US" sz="1200">
              <a:cs typeface="Calibri"/>
            </a:endParaRPr>
          </a:p>
          <a:p>
            <a:pPr marL="214313" indent="-214313">
              <a:buFont typeface="Arial" panose="020B0604020202020204" pitchFamily="34" charset="0"/>
              <a:buChar char="•"/>
            </a:pPr>
            <a:r>
              <a:rPr lang="en-US" sz="1200"/>
              <a:t>District Website</a:t>
            </a:r>
            <a:br>
              <a:rPr lang="en-US" sz="1200"/>
            </a:br>
            <a:r>
              <a:rPr lang="en-US" sz="1200">
                <a:hlinkClick r:id="rId3"/>
              </a:rPr>
              <a:t>Policies and Administrative Procedures</a:t>
            </a:r>
            <a:br>
              <a:rPr lang="en-US" sz="1200"/>
            </a:br>
            <a:endParaRPr lang="en-US" sz="1200"/>
          </a:p>
          <a:p>
            <a:pPr marL="214313" indent="-214313">
              <a:buFont typeface="Arial" panose="020B0604020202020204" pitchFamily="34" charset="0"/>
              <a:buChar char="•"/>
            </a:pPr>
            <a:r>
              <a:rPr lang="en-US" sz="1200"/>
              <a:t>OIPC</a:t>
            </a:r>
            <a:br>
              <a:rPr lang="en-US" sz="1200"/>
            </a:br>
            <a:r>
              <a:rPr lang="en-US" sz="1200">
                <a:hlinkClick r:id="rId4"/>
              </a:rPr>
              <a:t>OIPC Guidance Documents</a:t>
            </a:r>
            <a:endParaRPr lang="en-US" sz="1200"/>
          </a:p>
          <a:p>
            <a:pPr marL="214313" indent="-214313">
              <a:buFont typeface="Arial" panose="020B0604020202020204" pitchFamily="34" charset="0"/>
              <a:buChar char="•"/>
            </a:pPr>
            <a:endParaRPr lang="en-US" sz="1200"/>
          </a:p>
          <a:p>
            <a:pPr marL="214313" indent="-214313">
              <a:buFont typeface="Arial" panose="020B0604020202020204" pitchFamily="34" charset="0"/>
              <a:buChar char="•"/>
            </a:pPr>
            <a:r>
              <a:rPr lang="en-US" sz="1200"/>
              <a:t>Online Training</a:t>
            </a:r>
            <a:br>
              <a:rPr lang="en-US" sz="1200"/>
            </a:br>
            <a:r>
              <a:rPr lang="en-US" sz="1200">
                <a:hlinkClick r:id="rId5"/>
              </a:rPr>
              <a:t>FOIPPA Foundations Training</a:t>
            </a:r>
            <a:endParaRPr lang="en-US" sz="1200"/>
          </a:p>
          <a:p>
            <a:pPr marL="214313" indent="-214313">
              <a:buFont typeface="Arial" panose="020B0604020202020204" pitchFamily="34" charset="0"/>
              <a:buChar char="•"/>
            </a:pPr>
            <a:endParaRPr lang="en-US"/>
          </a:p>
        </p:txBody>
      </p:sp>
      <p:pic>
        <p:nvPicPr>
          <p:cNvPr id="1026" name="Picture 2" descr="Privacy Management Program | SD8 Kootenay Lake">
            <a:extLst>
              <a:ext uri="{FF2B5EF4-FFF2-40B4-BE49-F238E27FC236}">
                <a16:creationId xmlns:a16="http://schemas.microsoft.com/office/drawing/2014/main" id="{149A140B-417B-2CFF-F127-0E14A9FBC401}"/>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044816" y="2391400"/>
            <a:ext cx="3743054" cy="21060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2D17DE5-2CA3-418A-B755-41FBBBB2E15D}"/>
              </a:ext>
            </a:extLst>
          </p:cNvPr>
          <p:cNvSpPr>
            <a:spLocks noGrp="1"/>
          </p:cNvSpPr>
          <p:nvPr>
            <p:ph type="sldNum" sz="quarter" idx="12"/>
          </p:nvPr>
        </p:nvSpPr>
        <p:spPr>
          <a:xfrm>
            <a:off x="10565556" y="6182655"/>
            <a:ext cx="1407624" cy="365125"/>
          </a:xfrm>
          <a:prstGeom prst="rect">
            <a:avLst/>
          </a:prstGeom>
        </p:spPr>
        <p:txBody>
          <a:bodyPr/>
          <a:lstStyle>
            <a:defPPr>
              <a:defRPr lang="en-US"/>
            </a:defPPr>
            <a:lvl1pPr marL="0" algn="r" defTabSz="914400" rtl="0" eaLnBrk="1" latinLnBrk="0" hangingPunct="1">
              <a:defRPr sz="1800" kern="1200" smtClean="0">
                <a:solidFill>
                  <a:srgbClr val="8CC6AE"/>
                </a:solidFill>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166852-1AA8-B84F-A397-6AA4619B4632}" type="slidenum">
              <a:rPr lang="en-US" smtClean="0"/>
              <a:pPr>
                <a:defRPr/>
              </a:pPr>
              <a:t>60</a:t>
            </a:fld>
            <a:endParaRPr lang="en-US"/>
          </a:p>
        </p:txBody>
      </p:sp>
    </p:spTree>
    <p:extLst>
      <p:ext uri="{BB962C8B-B14F-4D97-AF65-F5344CB8AC3E}">
        <p14:creationId xmlns:p14="http://schemas.microsoft.com/office/powerpoint/2010/main" val="3392139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015E0A-31A6-F422-59EB-2AE88A01C965}"/>
              </a:ext>
            </a:extLst>
          </p:cNvPr>
          <p:cNvPicPr>
            <a:picLocks noChangeAspect="1"/>
          </p:cNvPicPr>
          <p:nvPr/>
        </p:nvPicPr>
        <p:blipFill>
          <a:blip r:embed="rId3">
            <a:alphaModFix amt="35000"/>
          </a:blip>
          <a:stretch>
            <a:fillRect/>
          </a:stretch>
        </p:blipFill>
        <p:spPr>
          <a:xfrm>
            <a:off x="-9940" y="-76200"/>
            <a:ext cx="9153939" cy="6675121"/>
          </a:xfrm>
          <a:prstGeom prst="rect">
            <a:avLst/>
          </a:prstGeom>
        </p:spPr>
      </p:pic>
      <p:sp>
        <p:nvSpPr>
          <p:cNvPr id="2" name="Title 1"/>
          <p:cNvSpPr>
            <a:spLocks noGrp="1"/>
          </p:cNvSpPr>
          <p:nvPr>
            <p:ph type="title"/>
          </p:nvPr>
        </p:nvSpPr>
        <p:spPr>
          <a:xfrm>
            <a:off x="536198" y="2009562"/>
            <a:ext cx="8229600" cy="1252538"/>
          </a:xfrm>
        </p:spPr>
        <p:txBody>
          <a:bodyPr>
            <a:noAutofit/>
          </a:bodyPr>
          <a:lstStyle/>
          <a:p>
            <a:pPr algn="ctr" eaLnBrk="1" fontAlgn="auto" hangingPunct="1">
              <a:spcAft>
                <a:spcPts val="0"/>
              </a:spcAft>
              <a:defRPr/>
            </a:pPr>
            <a:r>
              <a:rPr lang="en-US">
                <a:solidFill>
                  <a:schemeClr val="tx2"/>
                </a:solidFill>
                <a:latin typeface="+mj-lt"/>
              </a:rPr>
              <a:t>Health and Safety</a:t>
            </a:r>
            <a:br>
              <a:rPr lang="en-US">
                <a:solidFill>
                  <a:schemeClr val="tx2"/>
                </a:solidFill>
                <a:latin typeface="+mj-lt"/>
              </a:rPr>
            </a:br>
            <a:r>
              <a:rPr lang="en-US">
                <a:solidFill>
                  <a:schemeClr val="tx2"/>
                </a:solidFill>
                <a:latin typeface="+mj-lt"/>
              </a:rPr>
              <a:t>New and Young Worker Orientation</a:t>
            </a:r>
            <a:br>
              <a:rPr lang="en-US">
                <a:solidFill>
                  <a:schemeClr val="tx2"/>
                </a:solidFill>
                <a:latin typeface="+mj-lt"/>
              </a:rPr>
            </a:br>
            <a:endParaRPr lang="en-US">
              <a:solidFill>
                <a:schemeClr val="tx2"/>
              </a:solidFill>
              <a:latin typeface="+mj-lt"/>
            </a:endParaRPr>
          </a:p>
        </p:txBody>
      </p:sp>
      <p:sp>
        <p:nvSpPr>
          <p:cNvPr id="4" name="Title 1"/>
          <p:cNvSpPr txBox="1">
            <a:spLocks/>
          </p:cNvSpPr>
          <p:nvPr/>
        </p:nvSpPr>
        <p:spPr>
          <a:xfrm>
            <a:off x="452229" y="2802731"/>
            <a:ext cx="8229600" cy="1252538"/>
          </a:xfrm>
          <a:prstGeom prst="rect">
            <a:avLst/>
          </a:prstGeom>
        </p:spPr>
        <p:txBody>
          <a:bodyPr>
            <a:normAutofit fontScale="92500" lnSpcReduction="20000"/>
          </a:bodyPr>
          <a:lstStyle>
            <a:lvl1pPr algn="l" defTabSz="457200" rtl="0" eaLnBrk="1" fontAlgn="base" hangingPunct="1">
              <a:spcBef>
                <a:spcPct val="0"/>
              </a:spcBef>
              <a:spcAft>
                <a:spcPct val="0"/>
              </a:spcAft>
              <a:defRPr sz="3200" b="1" kern="1200">
                <a:solidFill>
                  <a:srgbClr val="245E84"/>
                </a:solidFill>
                <a:latin typeface="Trebuchet MS"/>
                <a:ea typeface="Geneva" charset="0"/>
                <a:cs typeface="Trebuchet MS"/>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algn="ctr" fontAlgn="auto">
              <a:spcAft>
                <a:spcPts val="0"/>
              </a:spcAft>
              <a:defRPr/>
            </a:pPr>
            <a:endParaRPr lang="en-US">
              <a:solidFill>
                <a:schemeClr val="accent1"/>
              </a:solidFill>
            </a:endParaRPr>
          </a:p>
          <a:p>
            <a:pPr algn="ctr" fontAlgn="auto">
              <a:spcAft>
                <a:spcPts val="0"/>
              </a:spcAft>
              <a:defRPr/>
            </a:pPr>
            <a:r>
              <a:rPr lang="en-US" sz="3500">
                <a:solidFill>
                  <a:srgbClr val="FF0000"/>
                </a:solidFill>
                <a:latin typeface="+mj-lt"/>
              </a:rPr>
              <a:t>Scott Rothermel (he/him/his)</a:t>
            </a:r>
          </a:p>
          <a:p>
            <a:pPr algn="ctr" fontAlgn="auto">
              <a:spcAft>
                <a:spcPts val="0"/>
              </a:spcAft>
              <a:defRPr/>
            </a:pPr>
            <a:r>
              <a:rPr lang="en-US" sz="3500">
                <a:solidFill>
                  <a:schemeClr val="accent1"/>
                </a:solidFill>
                <a:latin typeface="+mj-lt"/>
              </a:rPr>
              <a:t>Manager of Safe Schools &amp; OHS</a:t>
            </a:r>
          </a:p>
          <a:p>
            <a:pPr algn="ctr" fontAlgn="auto">
              <a:spcAft>
                <a:spcPts val="0"/>
              </a:spcAft>
              <a:defRPr/>
            </a:pPr>
            <a:endParaRPr lang="en-US" sz="1100">
              <a:solidFill>
                <a:schemeClr val="accent1"/>
              </a:solidFill>
            </a:endParaRPr>
          </a:p>
        </p:txBody>
      </p:sp>
    </p:spTree>
    <p:extLst>
      <p:ext uri="{BB962C8B-B14F-4D97-AF65-F5344CB8AC3E}">
        <p14:creationId xmlns:p14="http://schemas.microsoft.com/office/powerpoint/2010/main" val="1954432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661" y="290004"/>
            <a:ext cx="8229600" cy="1086644"/>
          </a:xfrm>
        </p:spPr>
        <p:txBody>
          <a:bodyPr>
            <a:normAutofit/>
          </a:bodyPr>
          <a:lstStyle/>
          <a:p>
            <a:r>
              <a:rPr lang="en-CA" sz="4000">
                <a:solidFill>
                  <a:srgbClr val="FF0000"/>
                </a:solidFill>
                <a:latin typeface="+mj-lt"/>
              </a:rPr>
              <a:t>SD8 Workplace Rules</a:t>
            </a:r>
          </a:p>
        </p:txBody>
      </p:sp>
      <p:sp>
        <p:nvSpPr>
          <p:cNvPr id="3" name="Content Placeholder 2"/>
          <p:cNvSpPr>
            <a:spLocks noGrp="1"/>
          </p:cNvSpPr>
          <p:nvPr>
            <p:ph idx="1"/>
          </p:nvPr>
        </p:nvSpPr>
        <p:spPr>
          <a:xfrm>
            <a:off x="457200" y="1225249"/>
            <a:ext cx="8229600" cy="3679055"/>
          </a:xfrm>
        </p:spPr>
        <p:txBody>
          <a:bodyPr/>
          <a:lstStyle/>
          <a:p>
            <a:r>
              <a:rPr lang="en-US" sz="2400">
                <a:latin typeface="+mj-lt"/>
              </a:rPr>
              <a:t>Report accidents, injuries, or near misses</a:t>
            </a:r>
          </a:p>
          <a:p>
            <a:endParaRPr lang="en-US" sz="800">
              <a:latin typeface="+mj-lt"/>
            </a:endParaRPr>
          </a:p>
          <a:p>
            <a:r>
              <a:rPr lang="en-US" sz="2400">
                <a:latin typeface="+mj-lt"/>
              </a:rPr>
              <a:t>Wear PPE where required</a:t>
            </a:r>
          </a:p>
          <a:p>
            <a:endParaRPr lang="en-US" sz="800">
              <a:latin typeface="+mj-lt"/>
            </a:endParaRPr>
          </a:p>
          <a:p>
            <a:r>
              <a:rPr lang="en-US" sz="2400">
                <a:latin typeface="+mj-lt"/>
              </a:rPr>
              <a:t>Operate all vehicles and mobile equipment in accordance with rules and highway requirements.</a:t>
            </a:r>
          </a:p>
          <a:p>
            <a:endParaRPr lang="en-US" sz="800">
              <a:latin typeface="+mj-lt"/>
            </a:endParaRPr>
          </a:p>
          <a:p>
            <a:r>
              <a:rPr lang="en-US" sz="2400">
                <a:latin typeface="+mj-lt"/>
              </a:rPr>
              <a:t>Use tools in good condition, with all guards and appropriate safety devices</a:t>
            </a:r>
          </a:p>
          <a:p>
            <a:endParaRPr lang="en-US" sz="800">
              <a:latin typeface="+mj-lt"/>
            </a:endParaRPr>
          </a:p>
          <a:p>
            <a:r>
              <a:rPr lang="en-US" sz="2400">
                <a:latin typeface="+mj-lt"/>
              </a:rPr>
              <a:t>Theft, vandalism, or any other abuse or misuse of company property is prohibited</a:t>
            </a:r>
          </a:p>
          <a:p>
            <a:endParaRPr lang="en-US" sz="800">
              <a:latin typeface="+mj-lt"/>
            </a:endParaRPr>
          </a:p>
          <a:p>
            <a:r>
              <a:rPr lang="en-US" sz="2400">
                <a:latin typeface="+mj-lt"/>
              </a:rPr>
              <a:t>No fighting </a:t>
            </a:r>
          </a:p>
          <a:p>
            <a:endParaRPr lang="en-US" sz="800">
              <a:latin typeface="+mj-lt"/>
            </a:endParaRPr>
          </a:p>
          <a:p>
            <a:r>
              <a:rPr lang="en-US" sz="2400">
                <a:latin typeface="+mj-lt"/>
              </a:rPr>
              <a:t>Refrain from horseplay or practical jokes</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763468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35" y="277557"/>
            <a:ext cx="8229600" cy="1086644"/>
          </a:xfrm>
        </p:spPr>
        <p:txBody>
          <a:bodyPr>
            <a:normAutofit fontScale="90000"/>
          </a:bodyPr>
          <a:lstStyle/>
          <a:p>
            <a:r>
              <a:rPr lang="en-CA" sz="4400">
                <a:latin typeface="+mj-lt"/>
              </a:rPr>
              <a:t>Drugs and Alcohol</a:t>
            </a:r>
            <a:br>
              <a:rPr lang="en-CA"/>
            </a:br>
            <a:endParaRPr lang="en-CA"/>
          </a:p>
        </p:txBody>
      </p:sp>
      <p:sp>
        <p:nvSpPr>
          <p:cNvPr id="3" name="Content Placeholder 2"/>
          <p:cNvSpPr>
            <a:spLocks noGrp="1"/>
          </p:cNvSpPr>
          <p:nvPr>
            <p:ph idx="1"/>
          </p:nvPr>
        </p:nvSpPr>
        <p:spPr>
          <a:xfrm>
            <a:off x="457200" y="1589472"/>
            <a:ext cx="8229600" cy="3679055"/>
          </a:xfrm>
        </p:spPr>
        <p:txBody>
          <a:bodyPr/>
          <a:lstStyle/>
          <a:p>
            <a:r>
              <a:rPr lang="en-US">
                <a:latin typeface="+mj-lt"/>
              </a:rPr>
              <a:t>The use of drugs or alcohol on site is strictly prohibited  </a:t>
            </a:r>
          </a:p>
          <a:p>
            <a:endParaRPr lang="en-US" sz="2000">
              <a:latin typeface="+mj-lt"/>
            </a:endParaRPr>
          </a:p>
          <a:p>
            <a:r>
              <a:rPr lang="en-US">
                <a:latin typeface="+mj-lt"/>
              </a:rPr>
              <a:t>As a worker you must not enter or remain at any workplace while your ability to work is affected by alcohol, a drug or other substance (OHSR 4.20)</a:t>
            </a:r>
          </a:p>
          <a:p>
            <a:endParaRPr lang="en-US" sz="2000">
              <a:latin typeface="+mj-lt"/>
            </a:endParaRPr>
          </a:p>
          <a:p>
            <a:r>
              <a:rPr lang="en-US">
                <a:latin typeface="+mj-lt"/>
              </a:rPr>
              <a:t>School District 8 reserves the right to remove from the site any person who is, or appears to be Affected by the side effects of drugs or alcohol</a:t>
            </a:r>
          </a:p>
          <a:p>
            <a:endParaRPr lang="en-US"/>
          </a:p>
          <a:p>
            <a:endParaRPr lang="en-US"/>
          </a:p>
          <a:p>
            <a:endParaRPr lang="en-CA"/>
          </a:p>
        </p:txBody>
      </p:sp>
    </p:spTree>
    <p:extLst>
      <p:ext uri="{BB962C8B-B14F-4D97-AF65-F5344CB8AC3E}">
        <p14:creationId xmlns:p14="http://schemas.microsoft.com/office/powerpoint/2010/main" val="2964521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68" y="279037"/>
            <a:ext cx="8229600" cy="1086644"/>
          </a:xfrm>
        </p:spPr>
        <p:txBody>
          <a:bodyPr>
            <a:normAutofit/>
          </a:bodyPr>
          <a:lstStyle/>
          <a:p>
            <a:r>
              <a:rPr lang="en-CA" sz="4000">
                <a:latin typeface="+mj-lt"/>
              </a:rPr>
              <a:t>Responsibilities - </a:t>
            </a:r>
            <a:r>
              <a:rPr lang="en-CA" sz="4000">
                <a:solidFill>
                  <a:srgbClr val="FF0000"/>
                </a:solidFill>
                <a:latin typeface="+mj-lt"/>
              </a:rPr>
              <a:t>Workers</a:t>
            </a:r>
          </a:p>
        </p:txBody>
      </p:sp>
      <p:sp>
        <p:nvSpPr>
          <p:cNvPr id="3" name="Content Placeholder 2"/>
          <p:cNvSpPr>
            <a:spLocks noGrp="1"/>
          </p:cNvSpPr>
          <p:nvPr>
            <p:ph idx="1"/>
          </p:nvPr>
        </p:nvSpPr>
        <p:spPr>
          <a:xfrm>
            <a:off x="652509" y="1133077"/>
            <a:ext cx="8229600" cy="3679055"/>
          </a:xfrm>
        </p:spPr>
        <p:txBody>
          <a:bodyPr/>
          <a:lstStyle/>
          <a:p>
            <a:r>
              <a:rPr lang="en-US" sz="2100">
                <a:latin typeface="+mj-lt"/>
              </a:rPr>
              <a:t>Follow any health and safety requirements</a:t>
            </a:r>
          </a:p>
          <a:p>
            <a:endParaRPr lang="en-US" sz="2100">
              <a:latin typeface="+mj-lt"/>
            </a:endParaRPr>
          </a:p>
          <a:p>
            <a:r>
              <a:rPr lang="en-US" sz="2100">
                <a:latin typeface="+mj-lt"/>
              </a:rPr>
              <a:t>Ask for instruction if unsure in how to perform a task</a:t>
            </a:r>
          </a:p>
          <a:p>
            <a:endParaRPr lang="en-US" sz="2100">
              <a:latin typeface="+mj-lt"/>
            </a:endParaRPr>
          </a:p>
          <a:p>
            <a:r>
              <a:rPr lang="en-US" sz="2100">
                <a:latin typeface="+mj-lt"/>
              </a:rPr>
              <a:t>Work safely, and encourage your co-workers to do the same</a:t>
            </a:r>
          </a:p>
          <a:p>
            <a:endParaRPr lang="en-US" sz="2100">
              <a:latin typeface="+mj-lt"/>
            </a:endParaRPr>
          </a:p>
          <a:p>
            <a:r>
              <a:rPr lang="en-US" sz="2100">
                <a:latin typeface="+mj-lt"/>
              </a:rPr>
              <a:t>Report any unsafe conditions to your supervisor</a:t>
            </a:r>
          </a:p>
          <a:p>
            <a:endParaRPr lang="en-US" sz="2100">
              <a:latin typeface="+mj-lt"/>
            </a:endParaRPr>
          </a:p>
          <a:p>
            <a:r>
              <a:rPr lang="en-US" sz="2100">
                <a:latin typeface="+mj-lt"/>
              </a:rPr>
              <a:t>Report any injury to the first aid attendant and your supervisor</a:t>
            </a:r>
          </a:p>
          <a:p>
            <a:endParaRPr lang="en-US" sz="2100">
              <a:latin typeface="+mj-lt"/>
            </a:endParaRPr>
          </a:p>
          <a:p>
            <a:r>
              <a:rPr lang="en-US" sz="2100">
                <a:latin typeface="+mj-lt"/>
              </a:rPr>
              <a:t>Make suggestions to improve safety</a:t>
            </a:r>
          </a:p>
          <a:p>
            <a:endParaRPr lang="en-US" sz="2100">
              <a:latin typeface="+mj-lt"/>
            </a:endParaRPr>
          </a:p>
          <a:p>
            <a:r>
              <a:rPr lang="en-US" sz="2100">
                <a:latin typeface="+mj-lt"/>
              </a:rPr>
              <a:t>Do not engage in horseplay or be impaired by alcohol, drugs or other causes</a:t>
            </a:r>
          </a:p>
          <a:p>
            <a:endParaRPr lang="en-US">
              <a:latin typeface="+mj-lt"/>
            </a:endParaRPr>
          </a:p>
          <a:p>
            <a:endParaRPr lang="en-US">
              <a:latin typeface="+mj-lt"/>
            </a:endParaRPr>
          </a:p>
          <a:p>
            <a:endParaRPr lang="en-CA"/>
          </a:p>
        </p:txBody>
      </p:sp>
    </p:spTree>
    <p:extLst>
      <p:ext uri="{BB962C8B-B14F-4D97-AF65-F5344CB8AC3E}">
        <p14:creationId xmlns:p14="http://schemas.microsoft.com/office/powerpoint/2010/main" val="2832225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68" y="265821"/>
            <a:ext cx="8229600" cy="1086644"/>
          </a:xfrm>
        </p:spPr>
        <p:txBody>
          <a:bodyPr>
            <a:normAutofit/>
          </a:bodyPr>
          <a:lstStyle/>
          <a:p>
            <a:r>
              <a:rPr lang="en-CA" sz="4000">
                <a:latin typeface="+mj-lt"/>
              </a:rPr>
              <a:t>Responsibilities – </a:t>
            </a:r>
            <a:r>
              <a:rPr lang="en-CA" sz="4000">
                <a:solidFill>
                  <a:srgbClr val="FF0000"/>
                </a:solidFill>
                <a:latin typeface="+mj-lt"/>
              </a:rPr>
              <a:t>Supervisors</a:t>
            </a:r>
          </a:p>
        </p:txBody>
      </p:sp>
      <p:sp>
        <p:nvSpPr>
          <p:cNvPr id="3" name="Content Placeholder 2"/>
          <p:cNvSpPr>
            <a:spLocks noGrp="1"/>
          </p:cNvSpPr>
          <p:nvPr>
            <p:ph idx="1"/>
          </p:nvPr>
        </p:nvSpPr>
        <p:spPr>
          <a:xfrm>
            <a:off x="457200" y="1589472"/>
            <a:ext cx="8229600" cy="3679055"/>
          </a:xfrm>
        </p:spPr>
        <p:txBody>
          <a:bodyPr/>
          <a:lstStyle/>
          <a:p>
            <a:pPr>
              <a:buFont typeface="Arial" panose="020B0604020202020204" pitchFamily="34" charset="0"/>
              <a:buChar char="•"/>
            </a:pPr>
            <a:r>
              <a:rPr lang="en-US">
                <a:latin typeface="+mj-lt"/>
                <a:cs typeface="Calibri" panose="020F0502020204030204" pitchFamily="34" charset="0"/>
              </a:rPr>
              <a:t>Instruct workers under </a:t>
            </a:r>
            <a:r>
              <a:rPr lang="en-US">
                <a:latin typeface="+mj-lt"/>
              </a:rPr>
              <a:t>your supervision </a:t>
            </a:r>
            <a:r>
              <a:rPr lang="en-US">
                <a:latin typeface="+mj-lt"/>
                <a:cs typeface="Calibri" panose="020F0502020204030204" pitchFamily="34" charset="0"/>
              </a:rPr>
              <a:t>and ensure their work is performed safely </a:t>
            </a:r>
          </a:p>
          <a:p>
            <a:pPr>
              <a:buFont typeface="Arial" panose="020B0604020202020204" pitchFamily="34" charset="0"/>
              <a:buChar char="•"/>
            </a:pPr>
            <a:endParaRPr lang="en-US" sz="1000">
              <a:latin typeface="+mj-lt"/>
              <a:cs typeface="Calibri" panose="020F0502020204030204" pitchFamily="34" charset="0"/>
            </a:endParaRPr>
          </a:p>
          <a:p>
            <a:pPr>
              <a:buFont typeface="Arial" panose="020B0604020202020204" pitchFamily="34" charset="0"/>
              <a:buChar char="•"/>
            </a:pPr>
            <a:r>
              <a:rPr lang="en-US">
                <a:latin typeface="+mj-lt"/>
                <a:cs typeface="Calibri" panose="020F0502020204030204" pitchFamily="34" charset="0"/>
              </a:rPr>
              <a:t>Ensure compliance with WSBC and SD8 Requirements</a:t>
            </a:r>
          </a:p>
          <a:p>
            <a:pPr>
              <a:buFont typeface="Arial" panose="020B0604020202020204" pitchFamily="34" charset="0"/>
              <a:buChar char="•"/>
            </a:pPr>
            <a:endParaRPr lang="en-US" sz="1000">
              <a:latin typeface="+mj-lt"/>
              <a:cs typeface="Calibri" panose="020F0502020204030204" pitchFamily="34" charset="0"/>
            </a:endParaRPr>
          </a:p>
          <a:p>
            <a:pPr>
              <a:buFont typeface="Arial" panose="020B0604020202020204" pitchFamily="34" charset="0"/>
              <a:buChar char="•"/>
            </a:pPr>
            <a:r>
              <a:rPr lang="en-US">
                <a:latin typeface="+mj-lt"/>
                <a:cs typeface="Calibri" panose="020F0502020204030204" pitchFamily="34" charset="0"/>
              </a:rPr>
              <a:t>Participate in accident investigations</a:t>
            </a:r>
          </a:p>
          <a:p>
            <a:pPr>
              <a:buFont typeface="Arial" panose="020B0604020202020204" pitchFamily="34" charset="0"/>
              <a:buChar char="•"/>
            </a:pPr>
            <a:endParaRPr lang="en-US" sz="1000">
              <a:latin typeface="+mj-lt"/>
              <a:cs typeface="Calibri" panose="020F0502020204030204" pitchFamily="34" charset="0"/>
            </a:endParaRPr>
          </a:p>
          <a:p>
            <a:pPr>
              <a:buFont typeface="Arial" panose="020B0604020202020204" pitchFamily="34" charset="0"/>
              <a:buChar char="•"/>
            </a:pPr>
            <a:r>
              <a:rPr lang="en-US">
                <a:latin typeface="+mj-lt"/>
                <a:cs typeface="Calibri" panose="020F0502020204030204" pitchFamily="34" charset="0"/>
              </a:rPr>
              <a:t>Work with the local JHSC to improve safety</a:t>
            </a:r>
          </a:p>
          <a:p>
            <a:pPr>
              <a:buFont typeface="Arial" panose="020B0604020202020204" pitchFamily="34" charset="0"/>
              <a:buChar char="•"/>
            </a:pPr>
            <a:endParaRPr lang="en-US" sz="1000">
              <a:latin typeface="+mj-lt"/>
              <a:cs typeface="Calibri" panose="020F0502020204030204" pitchFamily="34" charset="0"/>
            </a:endParaRPr>
          </a:p>
          <a:p>
            <a:pPr>
              <a:buFont typeface="Arial" panose="020B0604020202020204" pitchFamily="34" charset="0"/>
              <a:buChar char="•"/>
            </a:pPr>
            <a:r>
              <a:rPr lang="en-US">
                <a:latin typeface="+mj-lt"/>
                <a:cs typeface="Calibri" panose="020F0502020204030204" pitchFamily="34" charset="0"/>
              </a:rPr>
              <a:t>Set a good example as a Safety Leader</a:t>
            </a:r>
          </a:p>
          <a:p>
            <a:endParaRPr lang="en-CA"/>
          </a:p>
        </p:txBody>
      </p:sp>
    </p:spTree>
    <p:extLst>
      <p:ext uri="{BB962C8B-B14F-4D97-AF65-F5344CB8AC3E}">
        <p14:creationId xmlns:p14="http://schemas.microsoft.com/office/powerpoint/2010/main" val="135948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50668" y="283576"/>
            <a:ext cx="8229600" cy="1086644"/>
          </a:xfrm>
        </p:spPr>
        <p:txBody>
          <a:bodyPr wrap="square" tIns="45720" bIns="45720" numCol="1" anchorCtr="0" compatLnSpc="1">
            <a:prstTxWarp prst="textNoShape">
              <a:avLst/>
            </a:prstTxWarp>
            <a:normAutofit/>
          </a:bodyPr>
          <a:lstStyle/>
          <a:p>
            <a:pPr eaLnBrk="1" hangingPunct="1">
              <a:defRPr/>
            </a:pPr>
            <a:r>
              <a:rPr lang="en-US" sz="4000">
                <a:latin typeface="+mj-lt"/>
              </a:rPr>
              <a:t>Responsibilities – </a:t>
            </a:r>
            <a:r>
              <a:rPr lang="en-US" sz="4000">
                <a:solidFill>
                  <a:srgbClr val="FF0000"/>
                </a:solidFill>
                <a:latin typeface="+mj-lt"/>
              </a:rPr>
              <a:t>Management</a:t>
            </a:r>
          </a:p>
        </p:txBody>
      </p:sp>
      <p:sp>
        <p:nvSpPr>
          <p:cNvPr id="2" name="Content Placeholder 1"/>
          <p:cNvSpPr>
            <a:spLocks noGrp="1"/>
          </p:cNvSpPr>
          <p:nvPr>
            <p:ph idx="1"/>
          </p:nvPr>
        </p:nvSpPr>
        <p:spPr>
          <a:xfrm>
            <a:off x="457200" y="1589472"/>
            <a:ext cx="8229600" cy="3679055"/>
          </a:xfrm>
        </p:spPr>
        <p:txBody>
          <a:bodyPr/>
          <a:lstStyle/>
          <a:p>
            <a:r>
              <a:rPr lang="en-US">
                <a:latin typeface="+mj-lt"/>
              </a:rPr>
              <a:t>Provide a safe and healthy workplace</a:t>
            </a:r>
          </a:p>
          <a:p>
            <a:endParaRPr lang="en-US" sz="1000">
              <a:latin typeface="+mj-lt"/>
            </a:endParaRPr>
          </a:p>
          <a:p>
            <a:r>
              <a:rPr lang="en-US">
                <a:latin typeface="+mj-lt"/>
              </a:rPr>
              <a:t>Ensure that workers are adequately trained</a:t>
            </a:r>
          </a:p>
          <a:p>
            <a:endParaRPr lang="en-US" sz="1000">
              <a:latin typeface="+mj-lt"/>
            </a:endParaRPr>
          </a:p>
          <a:p>
            <a:r>
              <a:rPr lang="en-US">
                <a:latin typeface="+mj-lt"/>
              </a:rPr>
              <a:t>Provide Personal Protective Equipment where required by regulation and ensure they are used.</a:t>
            </a:r>
          </a:p>
          <a:p>
            <a:endParaRPr lang="en-US" sz="1000">
              <a:latin typeface="+mj-lt"/>
            </a:endParaRPr>
          </a:p>
          <a:p>
            <a:r>
              <a:rPr lang="en-US">
                <a:latin typeface="+mj-lt"/>
              </a:rPr>
              <a:t>Establish and maintain a comprehensive occupational health and safety program</a:t>
            </a:r>
          </a:p>
          <a:p>
            <a:endParaRPr lang="en-US" sz="1000">
              <a:latin typeface="+mj-lt"/>
            </a:endParaRPr>
          </a:p>
          <a:p>
            <a:r>
              <a:rPr lang="en-US">
                <a:latin typeface="+mj-lt"/>
              </a:rPr>
              <a:t>Work with the local JHSC to improve safety</a:t>
            </a:r>
          </a:p>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7ECD81-4AF6-9686-E8C7-7A3854FFEE09}"/>
              </a:ext>
            </a:extLst>
          </p:cNvPr>
          <p:cNvPicPr>
            <a:picLocks noChangeAspect="1"/>
          </p:cNvPicPr>
          <p:nvPr/>
        </p:nvPicPr>
        <p:blipFill rotWithShape="1">
          <a:blip r:embed="rId3"/>
          <a:srcRect r="18651" b="1"/>
          <a:stretch/>
        </p:blipFill>
        <p:spPr>
          <a:xfrm>
            <a:off x="1304627" y="2981547"/>
            <a:ext cx="3297190" cy="2697163"/>
          </a:xfrm>
          <a:prstGeom prst="rect">
            <a:avLst/>
          </a:prstGeom>
          <a:noFill/>
        </p:spPr>
      </p:pic>
      <p:sp>
        <p:nvSpPr>
          <p:cNvPr id="3" name="Content Placeholder 2"/>
          <p:cNvSpPr>
            <a:spLocks noGrp="1"/>
          </p:cNvSpPr>
          <p:nvPr>
            <p:ph sz="quarter" idx="4"/>
          </p:nvPr>
        </p:nvSpPr>
        <p:spPr>
          <a:xfrm>
            <a:off x="3886200" y="2590800"/>
            <a:ext cx="4041775" cy="3304949"/>
          </a:xfrm>
        </p:spPr>
        <p:txBody>
          <a:bodyPr>
            <a:normAutofit/>
          </a:bodyPr>
          <a:lstStyle/>
          <a:p>
            <a:pPr marL="0" indent="0">
              <a:buNone/>
            </a:pPr>
            <a:r>
              <a:rPr lang="en-US" sz="2400">
                <a:latin typeface="+mj-lt"/>
              </a:rPr>
              <a:t>The Workers Compensation Act outlines three basic rights:</a:t>
            </a:r>
          </a:p>
          <a:p>
            <a:pPr lvl="1"/>
            <a:r>
              <a:rPr lang="en-US" sz="2400">
                <a:latin typeface="+mj-lt"/>
              </a:rPr>
              <a:t>Right to Refuse</a:t>
            </a:r>
          </a:p>
          <a:p>
            <a:pPr lvl="1"/>
            <a:r>
              <a:rPr lang="en-US" sz="2400">
                <a:latin typeface="+mj-lt"/>
              </a:rPr>
              <a:t>Right to Know</a:t>
            </a:r>
          </a:p>
          <a:p>
            <a:pPr lvl="1"/>
            <a:r>
              <a:rPr lang="en-US" sz="2400">
                <a:latin typeface="+mj-lt"/>
              </a:rPr>
              <a:t>Right to Participate</a:t>
            </a:r>
          </a:p>
        </p:txBody>
      </p:sp>
      <p:sp>
        <p:nvSpPr>
          <p:cNvPr id="6" name="Title 5">
            <a:extLst>
              <a:ext uri="{FF2B5EF4-FFF2-40B4-BE49-F238E27FC236}">
                <a16:creationId xmlns:a16="http://schemas.microsoft.com/office/drawing/2014/main" id="{1B8A0EF2-725A-7139-84CC-CC4E259A1C80}"/>
              </a:ext>
            </a:extLst>
          </p:cNvPr>
          <p:cNvSpPr>
            <a:spLocks noGrp="1"/>
          </p:cNvSpPr>
          <p:nvPr>
            <p:ph type="title"/>
          </p:nvPr>
        </p:nvSpPr>
        <p:spPr>
          <a:xfrm>
            <a:off x="487017" y="1656153"/>
            <a:ext cx="8229600" cy="1108355"/>
          </a:xfrm>
        </p:spPr>
        <p:txBody>
          <a:bodyPr>
            <a:normAutofit/>
          </a:bodyPr>
          <a:lstStyle/>
          <a:p>
            <a:r>
              <a:rPr lang="en-US" sz="4000">
                <a:solidFill>
                  <a:srgbClr val="FF0000"/>
                </a:solidFill>
                <a:latin typeface="+mj-lt"/>
              </a:rPr>
              <a:t>Worker’s Rights </a:t>
            </a:r>
          </a:p>
        </p:txBody>
      </p:sp>
    </p:spTree>
    <p:extLst>
      <p:ext uri="{BB962C8B-B14F-4D97-AF65-F5344CB8AC3E}">
        <p14:creationId xmlns:p14="http://schemas.microsoft.com/office/powerpoint/2010/main" val="1042694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8" y="336842"/>
            <a:ext cx="8229600" cy="1086644"/>
          </a:xfrm>
        </p:spPr>
        <p:txBody>
          <a:bodyPr>
            <a:normAutofit fontScale="90000"/>
          </a:bodyPr>
          <a:lstStyle/>
          <a:p>
            <a:r>
              <a:rPr lang="en-CA" sz="4400">
                <a:latin typeface="+mj-lt"/>
              </a:rPr>
              <a:t>Right to Refuse</a:t>
            </a:r>
            <a:br>
              <a:rPr lang="en-CA"/>
            </a:br>
            <a:endParaRPr lang="en-CA"/>
          </a:p>
        </p:txBody>
      </p:sp>
      <p:sp>
        <p:nvSpPr>
          <p:cNvPr id="3" name="Content Placeholder 2"/>
          <p:cNvSpPr>
            <a:spLocks noGrp="1"/>
          </p:cNvSpPr>
          <p:nvPr>
            <p:ph idx="1"/>
          </p:nvPr>
        </p:nvSpPr>
        <p:spPr>
          <a:xfrm>
            <a:off x="457200" y="1882435"/>
            <a:ext cx="8229600" cy="3679055"/>
          </a:xfrm>
        </p:spPr>
        <p:txBody>
          <a:bodyPr/>
          <a:lstStyle/>
          <a:p>
            <a:r>
              <a:rPr lang="en-US">
                <a:latin typeface="+mj-lt"/>
              </a:rPr>
              <a:t>You have the right to refuse unsafe work if you have “reasonable cause” to believe the work will create an undue hazard to your safety or someone else's </a:t>
            </a:r>
          </a:p>
          <a:p>
            <a:pPr marL="457200" lvl="1" indent="0">
              <a:buNone/>
            </a:pPr>
            <a:endParaRPr lang="en-US">
              <a:latin typeface="+mj-lt"/>
            </a:endParaRPr>
          </a:p>
          <a:p>
            <a:r>
              <a:rPr lang="en-US">
                <a:solidFill>
                  <a:srgbClr val="FF0000"/>
                </a:solidFill>
                <a:latin typeface="+mj-lt"/>
              </a:rPr>
              <a:t>If you are refusing unsafe work, you must report this to your supervisor immediately!</a:t>
            </a:r>
          </a:p>
          <a:p>
            <a:endParaRPr lang="en-CA"/>
          </a:p>
        </p:txBody>
      </p:sp>
    </p:spTree>
    <p:extLst>
      <p:ext uri="{BB962C8B-B14F-4D97-AF65-F5344CB8AC3E}">
        <p14:creationId xmlns:p14="http://schemas.microsoft.com/office/powerpoint/2010/main" val="1076885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9" y="319087"/>
            <a:ext cx="8229600" cy="1086644"/>
          </a:xfrm>
        </p:spPr>
        <p:txBody>
          <a:bodyPr>
            <a:normAutofit/>
          </a:bodyPr>
          <a:lstStyle/>
          <a:p>
            <a:r>
              <a:rPr lang="en-CA" sz="4000">
                <a:latin typeface="+mj-lt"/>
              </a:rPr>
              <a:t>Right to Know</a:t>
            </a:r>
          </a:p>
        </p:txBody>
      </p:sp>
      <p:sp>
        <p:nvSpPr>
          <p:cNvPr id="4" name="Content Placeholder 3"/>
          <p:cNvSpPr>
            <a:spLocks noGrp="1"/>
          </p:cNvSpPr>
          <p:nvPr>
            <p:ph idx="1"/>
          </p:nvPr>
        </p:nvSpPr>
        <p:spPr>
          <a:xfrm>
            <a:off x="723531" y="1805225"/>
            <a:ext cx="8229600" cy="3679055"/>
          </a:xfrm>
        </p:spPr>
        <p:txBody>
          <a:bodyPr/>
          <a:lstStyle/>
          <a:p>
            <a:r>
              <a:rPr lang="en-US">
                <a:latin typeface="+mj-lt"/>
              </a:rPr>
              <a:t>All employees have a right to know what hazards they may encounter at work.</a:t>
            </a:r>
          </a:p>
          <a:p>
            <a:pPr marL="0" indent="0">
              <a:buNone/>
            </a:pPr>
            <a:endParaRPr lang="en-US">
              <a:latin typeface="+mj-lt"/>
            </a:endParaRPr>
          </a:p>
          <a:p>
            <a:r>
              <a:rPr lang="en-US">
                <a:latin typeface="+mj-lt"/>
              </a:rPr>
              <a:t>You will learn about the hazards at:</a:t>
            </a:r>
          </a:p>
          <a:p>
            <a:endParaRPr lang="en-US" sz="1500">
              <a:latin typeface="+mj-lt"/>
            </a:endParaRPr>
          </a:p>
          <a:p>
            <a:pPr lvl="1"/>
            <a:r>
              <a:rPr lang="en-US">
                <a:latin typeface="+mj-lt"/>
              </a:rPr>
              <a:t>This Health and Safety Orientation</a:t>
            </a:r>
          </a:p>
          <a:p>
            <a:pPr lvl="1"/>
            <a:endParaRPr lang="en-US" sz="800">
              <a:latin typeface="+mj-lt"/>
            </a:endParaRPr>
          </a:p>
          <a:p>
            <a:pPr lvl="1"/>
            <a:r>
              <a:rPr lang="en-US">
                <a:latin typeface="+mj-lt"/>
              </a:rPr>
              <a:t>On the job instructions</a:t>
            </a:r>
          </a:p>
          <a:p>
            <a:pPr lvl="1"/>
            <a:endParaRPr lang="en-US" sz="800">
              <a:latin typeface="+mj-lt"/>
            </a:endParaRPr>
          </a:p>
          <a:p>
            <a:pPr lvl="1"/>
            <a:r>
              <a:rPr lang="en-US">
                <a:latin typeface="+mj-lt"/>
              </a:rPr>
              <a:t>Various Training Sessions</a:t>
            </a:r>
          </a:p>
          <a:p>
            <a:endParaRPr lang="en-US">
              <a:latin typeface="+mj-lt"/>
            </a:endParaRPr>
          </a:p>
          <a:p>
            <a:endParaRPr lang="en-US"/>
          </a:p>
          <a:p>
            <a:endParaRPr lang="en-US"/>
          </a:p>
          <a:p>
            <a:endParaRPr lang="en-CA"/>
          </a:p>
        </p:txBody>
      </p:sp>
    </p:spTree>
    <p:extLst>
      <p:ext uri="{BB962C8B-B14F-4D97-AF65-F5344CB8AC3E}">
        <p14:creationId xmlns:p14="http://schemas.microsoft.com/office/powerpoint/2010/main" val="2096337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346" y="192244"/>
            <a:ext cx="5876714" cy="707886"/>
          </a:xfrm>
          <a:prstGeom prst="rect">
            <a:avLst/>
          </a:prstGeom>
        </p:spPr>
        <p:txBody>
          <a:bodyPr wrap="square">
            <a:spAutoFit/>
          </a:bodyPr>
          <a:lstStyle/>
          <a:p>
            <a:pPr lvl="0"/>
            <a:r>
              <a:rPr lang="en-US" sz="4000" b="1">
                <a:solidFill>
                  <a:srgbClr val="1F497D"/>
                </a:solidFill>
                <a:latin typeface="+mj-lt"/>
              </a:rPr>
              <a:t>Human Resource Services </a:t>
            </a:r>
          </a:p>
        </p:txBody>
      </p:sp>
      <p:sp>
        <p:nvSpPr>
          <p:cNvPr id="4" name="Rectangle 3"/>
          <p:cNvSpPr/>
          <p:nvPr/>
        </p:nvSpPr>
        <p:spPr>
          <a:xfrm>
            <a:off x="721558" y="1215407"/>
            <a:ext cx="7700884" cy="5022080"/>
          </a:xfrm>
          <a:prstGeom prst="rect">
            <a:avLst/>
          </a:prstGeom>
        </p:spPr>
        <p:txBody>
          <a:bodyPr wrap="square">
            <a:spAutoFit/>
          </a:bodyPr>
          <a:lstStyle/>
          <a:p>
            <a:pPr lvl="0">
              <a:lnSpc>
                <a:spcPct val="107000"/>
              </a:lnSpc>
              <a:spcBef>
                <a:spcPts val="0"/>
              </a:spcBef>
              <a:spcAft>
                <a:spcPts val="800"/>
              </a:spcAft>
            </a:pPr>
            <a:r>
              <a:rPr lang="en-US" sz="2400" b="1">
                <a:solidFill>
                  <a:srgbClr val="1F497D"/>
                </a:solidFill>
                <a:latin typeface="+mj-lt"/>
                <a:ea typeface="Calibri" panose="020F0502020204030204" pitchFamily="34" charset="0"/>
                <a:cs typeface="Times New Roman" panose="02020603050405020304" pitchFamily="18" charset="0"/>
              </a:rPr>
              <a:t>We value</a:t>
            </a:r>
            <a:r>
              <a:rPr lang="en-US" sz="2400">
                <a:solidFill>
                  <a:srgbClr val="1F497D"/>
                </a:solidFill>
                <a:latin typeface="+mj-lt"/>
                <a:ea typeface="Calibri" panose="020F0502020204030204" pitchFamily="34" charset="0"/>
                <a:cs typeface="Times New Roman" panose="02020603050405020304" pitchFamily="18" charset="0"/>
              </a:rPr>
              <a:t>…</a:t>
            </a:r>
          </a:p>
          <a:p>
            <a:pPr lvl="0"/>
            <a:r>
              <a:rPr lang="en-US" sz="2400" b="1">
                <a:solidFill>
                  <a:srgbClr val="00B050"/>
                </a:solidFill>
                <a:latin typeface="+mj-lt"/>
              </a:rPr>
              <a:t>Integrity:</a:t>
            </a:r>
            <a:r>
              <a:rPr lang="en-US" sz="2400">
                <a:solidFill>
                  <a:srgbClr val="00B050"/>
                </a:solidFill>
                <a:latin typeface="+mj-lt"/>
              </a:rPr>
              <a:t> </a:t>
            </a:r>
            <a:r>
              <a:rPr lang="en-US" sz="2400">
                <a:solidFill>
                  <a:srgbClr val="1F497D"/>
                </a:solidFill>
                <a:latin typeface="+mj-lt"/>
              </a:rPr>
              <a:t>Treat each employee with dignity, respect, honesty, and trust;</a:t>
            </a:r>
          </a:p>
          <a:p>
            <a:pPr lvl="0"/>
            <a:endParaRPr lang="en-US" sz="2400">
              <a:solidFill>
                <a:srgbClr val="1F497D"/>
              </a:solidFill>
              <a:latin typeface="+mj-lt"/>
            </a:endParaRPr>
          </a:p>
          <a:p>
            <a:pPr lvl="0"/>
            <a:r>
              <a:rPr lang="en-US" sz="2400" b="1">
                <a:solidFill>
                  <a:srgbClr val="00B050"/>
                </a:solidFill>
                <a:latin typeface="+mj-lt"/>
              </a:rPr>
              <a:t>Teamwork:</a:t>
            </a:r>
            <a:r>
              <a:rPr lang="en-US" sz="2400">
                <a:solidFill>
                  <a:srgbClr val="00B050"/>
                </a:solidFill>
                <a:latin typeface="+mj-lt"/>
              </a:rPr>
              <a:t> </a:t>
            </a:r>
            <a:r>
              <a:rPr lang="en-US" sz="2400">
                <a:solidFill>
                  <a:srgbClr val="1F497D"/>
                </a:solidFill>
                <a:latin typeface="+mj-lt"/>
              </a:rPr>
              <a:t>Promote and celebrate effective communication, collaboration, and success;</a:t>
            </a:r>
          </a:p>
          <a:p>
            <a:pPr lvl="0"/>
            <a:endParaRPr lang="en-US" sz="2400">
              <a:solidFill>
                <a:srgbClr val="1F497D"/>
              </a:solidFill>
              <a:latin typeface="+mj-lt"/>
            </a:endParaRPr>
          </a:p>
          <a:p>
            <a:pPr lvl="0"/>
            <a:r>
              <a:rPr lang="en-US" sz="2400" b="1">
                <a:solidFill>
                  <a:srgbClr val="00B050"/>
                </a:solidFill>
                <a:latin typeface="+mj-lt"/>
              </a:rPr>
              <a:t>Well-being:</a:t>
            </a:r>
            <a:r>
              <a:rPr lang="en-US" sz="2400">
                <a:solidFill>
                  <a:srgbClr val="00B050"/>
                </a:solidFill>
                <a:latin typeface="+mj-lt"/>
              </a:rPr>
              <a:t> </a:t>
            </a:r>
            <a:r>
              <a:rPr lang="en-US" sz="2400">
                <a:solidFill>
                  <a:srgbClr val="1F497D"/>
                </a:solidFill>
                <a:latin typeface="+mj-lt"/>
              </a:rPr>
              <a:t>Promote employee well-being by offering wellness initiatives and creating an agile workforce to manage change; and</a:t>
            </a:r>
          </a:p>
          <a:p>
            <a:pPr lvl="0"/>
            <a:endParaRPr lang="en-US" sz="2400">
              <a:solidFill>
                <a:srgbClr val="1F497D"/>
              </a:solidFill>
              <a:latin typeface="+mj-lt"/>
            </a:endParaRPr>
          </a:p>
          <a:p>
            <a:pPr lvl="0"/>
            <a:r>
              <a:rPr lang="en-US" sz="2400" b="1">
                <a:solidFill>
                  <a:srgbClr val="00B050"/>
                </a:solidFill>
                <a:latin typeface="+mj-lt"/>
              </a:rPr>
              <a:t>Service Excellence:</a:t>
            </a:r>
            <a:r>
              <a:rPr lang="en-US" sz="2400">
                <a:solidFill>
                  <a:srgbClr val="00B050"/>
                </a:solidFill>
                <a:latin typeface="+mj-lt"/>
              </a:rPr>
              <a:t> </a:t>
            </a:r>
            <a:r>
              <a:rPr lang="en-US" sz="2400">
                <a:solidFill>
                  <a:srgbClr val="1F497D"/>
                </a:solidFill>
                <a:latin typeface="+mj-lt"/>
              </a:rPr>
              <a:t>Anticipate, understand, and respond in a timely and effective manner to the needs of all our partners.  </a:t>
            </a:r>
          </a:p>
        </p:txBody>
      </p:sp>
    </p:spTree>
    <p:extLst>
      <p:ext uri="{BB962C8B-B14F-4D97-AF65-F5344CB8AC3E}">
        <p14:creationId xmlns:p14="http://schemas.microsoft.com/office/powerpoint/2010/main" val="1949500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 calcmode="lin" valueType="num">
                                      <p:cBhvr>
                                        <p:cTn id="28"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p:cTn id="35"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01" y="327965"/>
            <a:ext cx="8229600" cy="1086644"/>
          </a:xfrm>
        </p:spPr>
        <p:txBody>
          <a:bodyPr>
            <a:normAutofit fontScale="90000"/>
          </a:bodyPr>
          <a:lstStyle/>
          <a:p>
            <a:r>
              <a:rPr lang="en-CA" sz="4400">
                <a:latin typeface="+mj-lt"/>
              </a:rPr>
              <a:t>Right to Participate</a:t>
            </a:r>
            <a:br>
              <a:rPr lang="en-CA"/>
            </a:br>
            <a:endParaRPr lang="en-CA"/>
          </a:p>
        </p:txBody>
      </p:sp>
      <p:sp>
        <p:nvSpPr>
          <p:cNvPr id="3" name="Content Placeholder 2"/>
          <p:cNvSpPr>
            <a:spLocks noGrp="1"/>
          </p:cNvSpPr>
          <p:nvPr>
            <p:ph idx="1"/>
          </p:nvPr>
        </p:nvSpPr>
        <p:spPr>
          <a:xfrm>
            <a:off x="545977" y="1609918"/>
            <a:ext cx="8229600" cy="3679055"/>
          </a:xfrm>
        </p:spPr>
        <p:txBody>
          <a:bodyPr/>
          <a:lstStyle/>
          <a:p>
            <a:r>
              <a:rPr lang="en-US">
                <a:latin typeface="+mj-lt"/>
              </a:rPr>
              <a:t>All employees have a right to be part of a health and safety program. </a:t>
            </a:r>
          </a:p>
          <a:p>
            <a:endParaRPr lang="en-US" sz="1000">
              <a:latin typeface="+mj-lt"/>
            </a:endParaRPr>
          </a:p>
          <a:p>
            <a:pPr lvl="1"/>
            <a:r>
              <a:rPr lang="en-US">
                <a:latin typeface="+mj-lt"/>
              </a:rPr>
              <a:t>*you can be chosen to be a health and safety representative</a:t>
            </a:r>
          </a:p>
          <a:p>
            <a:pPr lvl="1"/>
            <a:endParaRPr lang="en-US" sz="1500">
              <a:latin typeface="+mj-lt"/>
            </a:endParaRPr>
          </a:p>
          <a:p>
            <a:r>
              <a:rPr lang="en-US">
                <a:latin typeface="+mj-lt"/>
              </a:rPr>
              <a:t>All employees also have the responsibility to report any unsafe conditions they encounter</a:t>
            </a:r>
          </a:p>
          <a:p>
            <a:endParaRPr lang="en-US" sz="1000">
              <a:latin typeface="+mj-lt"/>
            </a:endParaRPr>
          </a:p>
          <a:p>
            <a:pPr lvl="1"/>
            <a:r>
              <a:rPr lang="en-US">
                <a:latin typeface="+mj-lt"/>
              </a:rPr>
              <a:t>Remember you will not get in trouble for simply reporting unsafe conditions (unless you yourself created those conditions)</a:t>
            </a:r>
          </a:p>
          <a:p>
            <a:endParaRPr lang="en-CA"/>
          </a:p>
        </p:txBody>
      </p:sp>
    </p:spTree>
    <p:extLst>
      <p:ext uri="{BB962C8B-B14F-4D97-AF65-F5344CB8AC3E}">
        <p14:creationId xmlns:p14="http://schemas.microsoft.com/office/powerpoint/2010/main" val="21602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454"/>
            <a:ext cx="8229600" cy="1086644"/>
          </a:xfrm>
        </p:spPr>
        <p:txBody>
          <a:bodyPr>
            <a:noAutofit/>
          </a:bodyPr>
          <a:lstStyle/>
          <a:p>
            <a:r>
              <a:rPr lang="en-CA" sz="4000">
                <a:latin typeface="+mj-lt"/>
              </a:rPr>
              <a:t>Joint Health and Safety </a:t>
            </a:r>
            <a:br>
              <a:rPr lang="en-CA" sz="4000">
                <a:latin typeface="+mj-lt"/>
              </a:rPr>
            </a:br>
            <a:r>
              <a:rPr lang="en-CA" sz="4000">
                <a:latin typeface="+mj-lt"/>
              </a:rPr>
              <a:t>Committees (JHSCs)</a:t>
            </a:r>
          </a:p>
        </p:txBody>
      </p:sp>
      <p:sp>
        <p:nvSpPr>
          <p:cNvPr id="3" name="Content Placeholder 2"/>
          <p:cNvSpPr>
            <a:spLocks noGrp="1"/>
          </p:cNvSpPr>
          <p:nvPr>
            <p:ph idx="1"/>
          </p:nvPr>
        </p:nvSpPr>
        <p:spPr>
          <a:xfrm>
            <a:off x="457200" y="1984741"/>
            <a:ext cx="8229600" cy="3679055"/>
          </a:xfrm>
        </p:spPr>
        <p:txBody>
          <a:bodyPr/>
          <a:lstStyle/>
          <a:p>
            <a:r>
              <a:rPr lang="en-US">
                <a:latin typeface="+mj-lt"/>
              </a:rPr>
              <a:t>JHSCs are a requirement for any site over a certain size.</a:t>
            </a:r>
          </a:p>
          <a:p>
            <a:endParaRPr lang="en-US" sz="1400">
              <a:latin typeface="+mj-lt"/>
            </a:endParaRPr>
          </a:p>
          <a:p>
            <a:r>
              <a:rPr lang="en-US">
                <a:latin typeface="+mj-lt"/>
              </a:rPr>
              <a:t>Composed of both Management Representatives and Worker Representatives (from both unions)</a:t>
            </a:r>
          </a:p>
          <a:p>
            <a:endParaRPr lang="en-US" sz="1400">
              <a:latin typeface="+mj-lt"/>
            </a:endParaRPr>
          </a:p>
          <a:p>
            <a:r>
              <a:rPr lang="en-US">
                <a:latin typeface="+mj-lt"/>
              </a:rPr>
              <a:t>Work to:</a:t>
            </a:r>
          </a:p>
          <a:p>
            <a:pPr lvl="1"/>
            <a:r>
              <a:rPr lang="en-US">
                <a:latin typeface="+mj-lt"/>
              </a:rPr>
              <a:t>Prevent accidents </a:t>
            </a:r>
          </a:p>
          <a:p>
            <a:pPr lvl="1"/>
            <a:endParaRPr lang="en-US" sz="600">
              <a:latin typeface="+mj-lt"/>
            </a:endParaRPr>
          </a:p>
          <a:p>
            <a:pPr lvl="1"/>
            <a:r>
              <a:rPr lang="en-US">
                <a:latin typeface="+mj-lt"/>
              </a:rPr>
              <a:t>Discuss safety concerns from the workforce </a:t>
            </a:r>
          </a:p>
          <a:p>
            <a:pPr lvl="1"/>
            <a:endParaRPr lang="en-US" sz="600">
              <a:latin typeface="+mj-lt"/>
            </a:endParaRPr>
          </a:p>
          <a:p>
            <a:pPr lvl="1"/>
            <a:r>
              <a:rPr lang="en-US">
                <a:latin typeface="+mj-lt"/>
              </a:rPr>
              <a:t>Recommend ways to improve safety at their site</a:t>
            </a:r>
          </a:p>
          <a:p>
            <a:endParaRPr lang="en-CA"/>
          </a:p>
        </p:txBody>
      </p:sp>
    </p:spTree>
    <p:extLst>
      <p:ext uri="{BB962C8B-B14F-4D97-AF65-F5344CB8AC3E}">
        <p14:creationId xmlns:p14="http://schemas.microsoft.com/office/powerpoint/2010/main" val="138015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10"/>
            <a:ext cx="8229600" cy="1086644"/>
          </a:xfrm>
        </p:spPr>
        <p:txBody>
          <a:bodyPr>
            <a:noAutofit/>
          </a:bodyPr>
          <a:lstStyle/>
          <a:p>
            <a:r>
              <a:rPr lang="en-CA" sz="4000">
                <a:latin typeface="+mj-lt"/>
              </a:rPr>
              <a:t>Joint Health and Safety </a:t>
            </a:r>
            <a:br>
              <a:rPr lang="en-CA" sz="4000">
                <a:latin typeface="+mj-lt"/>
              </a:rPr>
            </a:br>
            <a:r>
              <a:rPr lang="en-CA" sz="4000">
                <a:latin typeface="+mj-lt"/>
              </a:rPr>
              <a:t>Committees (JHSCs)</a:t>
            </a:r>
          </a:p>
        </p:txBody>
      </p:sp>
      <p:sp>
        <p:nvSpPr>
          <p:cNvPr id="3" name="Content Placeholder 2"/>
          <p:cNvSpPr>
            <a:spLocks noGrp="1"/>
          </p:cNvSpPr>
          <p:nvPr>
            <p:ph idx="1"/>
          </p:nvPr>
        </p:nvSpPr>
        <p:spPr>
          <a:xfrm>
            <a:off x="457200" y="2206682"/>
            <a:ext cx="8229600" cy="3679055"/>
          </a:xfrm>
        </p:spPr>
        <p:txBody>
          <a:bodyPr/>
          <a:lstStyle/>
          <a:p>
            <a:r>
              <a:rPr lang="en-US">
                <a:latin typeface="+mj-lt"/>
              </a:rPr>
              <a:t>The minutes from at least the last three meetings will be posted on site </a:t>
            </a:r>
          </a:p>
          <a:p>
            <a:endParaRPr lang="en-US" sz="1400">
              <a:latin typeface="+mj-lt"/>
            </a:endParaRPr>
          </a:p>
          <a:p>
            <a:r>
              <a:rPr lang="en-US">
                <a:latin typeface="+mj-lt"/>
              </a:rPr>
              <a:t>JHSC representatives are elected, and their contact information will be posted on-site.</a:t>
            </a:r>
          </a:p>
          <a:p>
            <a:endParaRPr lang="en-US" sz="1400">
              <a:latin typeface="+mj-lt"/>
            </a:endParaRPr>
          </a:p>
          <a:p>
            <a:r>
              <a:rPr lang="en-US">
                <a:latin typeface="+mj-lt"/>
              </a:rPr>
              <a:t>JHSC representatives (after your supervisor) are a great point of contact for any safety concerns</a:t>
            </a:r>
          </a:p>
          <a:p>
            <a:endParaRPr lang="en-CA"/>
          </a:p>
        </p:txBody>
      </p:sp>
    </p:spTree>
    <p:extLst>
      <p:ext uri="{BB962C8B-B14F-4D97-AF65-F5344CB8AC3E}">
        <p14:creationId xmlns:p14="http://schemas.microsoft.com/office/powerpoint/2010/main" val="3395637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01" y="336843"/>
            <a:ext cx="8229600" cy="1086644"/>
          </a:xfrm>
        </p:spPr>
        <p:txBody>
          <a:bodyPr>
            <a:normAutofit fontScale="90000"/>
          </a:bodyPr>
          <a:lstStyle/>
          <a:p>
            <a:r>
              <a:rPr lang="en-CA" sz="4000">
                <a:latin typeface="+mj-lt"/>
              </a:rPr>
              <a:t>Workplace Inspections</a:t>
            </a:r>
            <a:br>
              <a:rPr lang="en-CA"/>
            </a:br>
            <a:r>
              <a:rPr lang="en-CA"/>
              <a:t> </a:t>
            </a:r>
          </a:p>
        </p:txBody>
      </p:sp>
      <p:sp>
        <p:nvSpPr>
          <p:cNvPr id="3" name="Content Placeholder 2"/>
          <p:cNvSpPr>
            <a:spLocks noGrp="1"/>
          </p:cNvSpPr>
          <p:nvPr>
            <p:ph idx="1"/>
          </p:nvPr>
        </p:nvSpPr>
        <p:spPr>
          <a:xfrm>
            <a:off x="616998" y="1895752"/>
            <a:ext cx="8229600" cy="3679055"/>
          </a:xfrm>
        </p:spPr>
        <p:txBody>
          <a:bodyPr/>
          <a:lstStyle/>
          <a:p>
            <a:r>
              <a:rPr lang="en-US">
                <a:latin typeface="+mj-lt"/>
              </a:rPr>
              <a:t>Routine Workplace Inspections are Conducted by the Joint Health and Safety Committee annually.</a:t>
            </a:r>
          </a:p>
          <a:p>
            <a:endParaRPr lang="en-US" sz="1400">
              <a:latin typeface="+mj-lt"/>
            </a:endParaRPr>
          </a:p>
          <a:p>
            <a:r>
              <a:rPr lang="en-US">
                <a:latin typeface="+mj-lt"/>
              </a:rPr>
              <a:t>If a hazard is identified:</a:t>
            </a:r>
          </a:p>
          <a:p>
            <a:endParaRPr lang="en-US" sz="1400">
              <a:latin typeface="+mj-lt"/>
            </a:endParaRPr>
          </a:p>
          <a:p>
            <a:pPr lvl="1"/>
            <a:r>
              <a:rPr lang="en-US">
                <a:latin typeface="+mj-lt"/>
              </a:rPr>
              <a:t>report it to your supervisor and </a:t>
            </a:r>
          </a:p>
          <a:p>
            <a:pPr lvl="1"/>
            <a:endParaRPr lang="en-US" sz="600">
              <a:latin typeface="+mj-lt"/>
            </a:endParaRPr>
          </a:p>
          <a:p>
            <a:pPr lvl="1"/>
            <a:r>
              <a:rPr lang="en-US">
                <a:latin typeface="+mj-lt"/>
              </a:rPr>
              <a:t>ensure that it is corrected promptly </a:t>
            </a:r>
          </a:p>
          <a:p>
            <a:endParaRPr lang="en-CA"/>
          </a:p>
        </p:txBody>
      </p:sp>
      <p:pic>
        <p:nvPicPr>
          <p:cNvPr id="5" name="Picture 2" descr="http://tbn0.google.com/images?q=tbn:UUYJ8zmhRSMlNM:http://ftcneiu1.tripod.com/sitebuildercontent/sitebuilderpictures/checklist.jpe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8289" y="3282518"/>
            <a:ext cx="23987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929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idx="1"/>
          </p:nvPr>
        </p:nvSpPr>
        <p:spPr>
          <a:xfrm>
            <a:off x="537099" y="1549153"/>
            <a:ext cx="8229600" cy="4343400"/>
          </a:xfrm>
        </p:spPr>
        <p:txBody>
          <a:bodyPr/>
          <a:lstStyle/>
          <a:p>
            <a:r>
              <a:rPr lang="en-US" altLang="en-US">
                <a:latin typeface="+mj-lt"/>
              </a:rPr>
              <a:t>A current list of first aid attendants is available  within the first aid room or at the office.</a:t>
            </a:r>
          </a:p>
          <a:p>
            <a:pPr marL="0" indent="0">
              <a:buNone/>
            </a:pPr>
            <a:r>
              <a:rPr lang="en-US" altLang="en-US">
                <a:latin typeface="+mj-lt"/>
              </a:rPr>
              <a:t> </a:t>
            </a:r>
          </a:p>
          <a:p>
            <a:r>
              <a:rPr lang="en-US" altLang="en-US">
                <a:latin typeface="+mj-lt"/>
              </a:rPr>
              <a:t>Any injury requiring first aid should also be reported to your supervisor.</a:t>
            </a:r>
          </a:p>
          <a:p>
            <a:pPr eaLnBrk="1" hangingPunct="1">
              <a:buFont typeface="Wingdings" panose="05000000000000000000" pitchFamily="2" charset="2"/>
              <a:buNone/>
            </a:pPr>
            <a:endParaRPr lang="en-US" altLang="en-US" sz="2800">
              <a:latin typeface="Calibri" panose="020F0502020204030204" pitchFamily="34" charset="0"/>
            </a:endParaRPr>
          </a:p>
        </p:txBody>
      </p:sp>
      <p:pic>
        <p:nvPicPr>
          <p:cNvPr id="46083" name="Picture 7" descr="3339first_aid_kit"/>
          <p:cNvPicPr>
            <a:picLocks noChangeAspect="1" noChangeArrowheads="1"/>
          </p:cNvPicPr>
          <p:nvPr/>
        </p:nvPicPr>
        <p:blipFill rotWithShape="1">
          <a:blip r:embed="rId3">
            <a:extLst>
              <a:ext uri="{28A0092B-C50C-407E-A947-70E740481C1C}">
                <a14:useLocalDpi xmlns:a14="http://schemas.microsoft.com/office/drawing/2010/main" val="0"/>
              </a:ext>
            </a:extLst>
          </a:blip>
          <a:srcRect t="11056"/>
          <a:stretch/>
        </p:blipFill>
        <p:spPr bwMode="auto">
          <a:xfrm>
            <a:off x="4572000" y="3720853"/>
            <a:ext cx="3578225" cy="23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315658"/>
            <a:ext cx="8229600" cy="1086644"/>
          </a:xfrm>
        </p:spPr>
        <p:txBody>
          <a:bodyPr>
            <a:normAutofit/>
          </a:bodyPr>
          <a:lstStyle/>
          <a:p>
            <a:r>
              <a:rPr lang="en-CA" sz="4000">
                <a:latin typeface="+mj-lt"/>
              </a:rPr>
              <a:t>First Aid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359"/>
            <a:ext cx="8229600" cy="1086644"/>
          </a:xfrm>
        </p:spPr>
        <p:txBody>
          <a:bodyPr>
            <a:normAutofit fontScale="90000"/>
          </a:bodyPr>
          <a:lstStyle/>
          <a:p>
            <a:r>
              <a:rPr lang="en-CA" sz="4400">
                <a:latin typeface="+mj-lt"/>
              </a:rPr>
              <a:t>Reporting Procedures</a:t>
            </a:r>
            <a:br>
              <a:rPr lang="en-CA"/>
            </a:br>
            <a:endParaRPr lang="en-CA"/>
          </a:p>
        </p:txBody>
      </p:sp>
      <p:sp>
        <p:nvSpPr>
          <p:cNvPr id="3" name="Content Placeholder 2"/>
          <p:cNvSpPr>
            <a:spLocks noGrp="1"/>
          </p:cNvSpPr>
          <p:nvPr>
            <p:ph idx="1"/>
          </p:nvPr>
        </p:nvSpPr>
        <p:spPr>
          <a:xfrm>
            <a:off x="457200" y="1589472"/>
            <a:ext cx="8229600" cy="3679055"/>
          </a:xfrm>
        </p:spPr>
        <p:txBody>
          <a:bodyPr/>
          <a:lstStyle/>
          <a:p>
            <a:r>
              <a:rPr lang="en-US">
                <a:latin typeface="+mj-lt"/>
              </a:rPr>
              <a:t>You must report any accident, incident, or near miss to your supervisor immediately.</a:t>
            </a:r>
          </a:p>
          <a:p>
            <a:endParaRPr lang="en-US" sz="1400">
              <a:latin typeface="+mj-lt"/>
            </a:endParaRPr>
          </a:p>
          <a:p>
            <a:r>
              <a:rPr lang="en-US">
                <a:latin typeface="+mj-lt"/>
              </a:rPr>
              <a:t>The following types of incidents will need to be investigated and reported to WSBC (form 6A):</a:t>
            </a:r>
          </a:p>
          <a:p>
            <a:endParaRPr lang="en-US" sz="1400">
              <a:latin typeface="+mj-lt"/>
            </a:endParaRPr>
          </a:p>
          <a:p>
            <a:pPr lvl="1"/>
            <a:r>
              <a:rPr lang="en-US">
                <a:latin typeface="+mj-lt"/>
              </a:rPr>
              <a:t>Injuries requiring medical attention beyond first aid</a:t>
            </a:r>
          </a:p>
          <a:p>
            <a:pPr lvl="1"/>
            <a:endParaRPr lang="en-US" sz="600">
              <a:latin typeface="+mj-lt"/>
            </a:endParaRPr>
          </a:p>
          <a:p>
            <a:pPr lvl="1"/>
            <a:r>
              <a:rPr lang="en-US">
                <a:latin typeface="+mj-lt"/>
              </a:rPr>
              <a:t>Injuries resulting in a day away from work</a:t>
            </a:r>
          </a:p>
          <a:p>
            <a:pPr lvl="1"/>
            <a:endParaRPr lang="en-US" sz="600">
              <a:latin typeface="+mj-lt"/>
            </a:endParaRPr>
          </a:p>
          <a:p>
            <a:pPr lvl="1"/>
            <a:r>
              <a:rPr lang="en-US">
                <a:latin typeface="+mj-lt"/>
              </a:rPr>
              <a:t>Incidents with no major injuries but the potential to have caused a serious injury</a:t>
            </a:r>
          </a:p>
        </p:txBody>
      </p:sp>
    </p:spTree>
    <p:extLst>
      <p:ext uri="{BB962C8B-B14F-4D97-AF65-F5344CB8AC3E}">
        <p14:creationId xmlns:p14="http://schemas.microsoft.com/office/powerpoint/2010/main" val="169792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10"/>
            <a:ext cx="8229600" cy="1086644"/>
          </a:xfrm>
        </p:spPr>
        <p:txBody>
          <a:bodyPr>
            <a:normAutofit fontScale="90000"/>
          </a:bodyPr>
          <a:lstStyle/>
          <a:p>
            <a:r>
              <a:rPr lang="en-CA" sz="4400">
                <a:latin typeface="+mj-lt"/>
              </a:rPr>
              <a:t>Injury Management / RTW</a:t>
            </a:r>
            <a:br>
              <a:rPr lang="en-CA"/>
            </a:br>
            <a:endParaRPr lang="en-CA"/>
          </a:p>
        </p:txBody>
      </p:sp>
      <p:sp>
        <p:nvSpPr>
          <p:cNvPr id="3" name="Content Placeholder 2"/>
          <p:cNvSpPr>
            <a:spLocks noGrp="1"/>
          </p:cNvSpPr>
          <p:nvPr>
            <p:ph idx="1"/>
          </p:nvPr>
        </p:nvSpPr>
        <p:spPr>
          <a:xfrm>
            <a:off x="563732" y="1894272"/>
            <a:ext cx="8229600" cy="3679055"/>
          </a:xfrm>
        </p:spPr>
        <p:txBody>
          <a:bodyPr/>
          <a:lstStyle/>
          <a:p>
            <a:r>
              <a:rPr lang="en-US">
                <a:latin typeface="+mj-lt"/>
              </a:rPr>
              <a:t>SD8 endeavors to facilitate early return to work or healing at work where practicable and will take efforts to accommodate temporary limitations or restrictions where feasible. </a:t>
            </a:r>
          </a:p>
          <a:p>
            <a:endParaRPr lang="en-US"/>
          </a:p>
          <a:p>
            <a:endParaRPr lang="en-CA"/>
          </a:p>
        </p:txBody>
      </p:sp>
      <p:pic>
        <p:nvPicPr>
          <p:cNvPr id="5" name="Picture 4">
            <a:extLst>
              <a:ext uri="{FF2B5EF4-FFF2-40B4-BE49-F238E27FC236}">
                <a16:creationId xmlns:a16="http://schemas.microsoft.com/office/drawing/2014/main" id="{435A2E15-8A59-7D2E-334A-C238D7DA5B60}"/>
              </a:ext>
            </a:extLst>
          </p:cNvPr>
          <p:cNvPicPr>
            <a:picLocks noChangeAspect="1"/>
          </p:cNvPicPr>
          <p:nvPr/>
        </p:nvPicPr>
        <p:blipFill>
          <a:blip r:embed="rId3"/>
          <a:stretch>
            <a:fillRect/>
          </a:stretch>
        </p:blipFill>
        <p:spPr>
          <a:xfrm>
            <a:off x="5105400" y="3733800"/>
            <a:ext cx="1764792" cy="2743200"/>
          </a:xfrm>
          <a:prstGeom prst="rect">
            <a:avLst/>
          </a:prstGeom>
        </p:spPr>
      </p:pic>
    </p:spTree>
    <p:extLst>
      <p:ext uri="{BB962C8B-B14F-4D97-AF65-F5344CB8AC3E}">
        <p14:creationId xmlns:p14="http://schemas.microsoft.com/office/powerpoint/2010/main" val="1991616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377"/>
            <a:ext cx="8229600" cy="1108355"/>
          </a:xfrm>
        </p:spPr>
        <p:txBody>
          <a:bodyPr>
            <a:normAutofit/>
          </a:bodyPr>
          <a:lstStyle/>
          <a:p>
            <a:r>
              <a:rPr lang="en-CA" sz="4000">
                <a:latin typeface="+mj-lt"/>
              </a:rPr>
              <a:t>Emergency Procedures</a:t>
            </a:r>
          </a:p>
        </p:txBody>
      </p:sp>
      <p:sp>
        <p:nvSpPr>
          <p:cNvPr id="3" name="Text Placeholder 2"/>
          <p:cNvSpPr>
            <a:spLocks noGrp="1"/>
          </p:cNvSpPr>
          <p:nvPr>
            <p:ph type="body" idx="1"/>
          </p:nvPr>
        </p:nvSpPr>
        <p:spPr>
          <a:xfrm>
            <a:off x="604837" y="2095160"/>
            <a:ext cx="4040188" cy="639762"/>
          </a:xfrm>
          <a:solidFill>
            <a:srgbClr val="FF0000"/>
          </a:solidFill>
        </p:spPr>
        <p:txBody>
          <a:bodyPr>
            <a:normAutofit/>
          </a:bodyPr>
          <a:lstStyle/>
          <a:p>
            <a:pPr algn="ctr"/>
            <a:r>
              <a:rPr lang="en-CA" sz="2400">
                <a:latin typeface="+mj-lt"/>
              </a:rPr>
              <a:t>LOCK DOWN</a:t>
            </a:r>
          </a:p>
        </p:txBody>
      </p:sp>
      <p:sp>
        <p:nvSpPr>
          <p:cNvPr id="4" name="Text Placeholder 3"/>
          <p:cNvSpPr>
            <a:spLocks noGrp="1"/>
          </p:cNvSpPr>
          <p:nvPr>
            <p:ph type="body" sz="half" idx="3"/>
          </p:nvPr>
        </p:nvSpPr>
        <p:spPr/>
        <p:txBody>
          <a:bodyPr/>
          <a:lstStyle/>
          <a:p>
            <a:pPr algn="ctr"/>
            <a:r>
              <a:rPr lang="en-CA" sz="2400">
                <a:latin typeface="+mj-lt"/>
              </a:rPr>
              <a:t>HOLD AND SECURE</a:t>
            </a:r>
          </a:p>
        </p:txBody>
      </p:sp>
      <p:sp>
        <p:nvSpPr>
          <p:cNvPr id="5" name="Content Placeholder 4"/>
          <p:cNvSpPr>
            <a:spLocks noGrp="1"/>
          </p:cNvSpPr>
          <p:nvPr>
            <p:ph sz="quarter" idx="2"/>
          </p:nvPr>
        </p:nvSpPr>
        <p:spPr>
          <a:xfrm>
            <a:off x="457200" y="3025400"/>
            <a:ext cx="4040188" cy="3304949"/>
          </a:xfrm>
        </p:spPr>
        <p:txBody>
          <a:bodyPr/>
          <a:lstStyle/>
          <a:p>
            <a:r>
              <a:rPr lang="en-CA" sz="2200">
                <a:latin typeface="+mj-lt"/>
              </a:rPr>
              <a:t>Threat is internal</a:t>
            </a:r>
          </a:p>
          <a:p>
            <a:endParaRPr lang="en-CA" sz="600">
              <a:latin typeface="+mj-lt"/>
            </a:endParaRPr>
          </a:p>
          <a:p>
            <a:r>
              <a:rPr lang="en-CA" sz="2200">
                <a:latin typeface="+mj-lt"/>
              </a:rPr>
              <a:t>No classroom activity</a:t>
            </a:r>
          </a:p>
          <a:p>
            <a:endParaRPr lang="en-CA" sz="600">
              <a:latin typeface="+mj-lt"/>
            </a:endParaRPr>
          </a:p>
          <a:p>
            <a:r>
              <a:rPr lang="en-CA" sz="2200">
                <a:latin typeface="+mj-lt"/>
              </a:rPr>
              <a:t>No movement</a:t>
            </a:r>
          </a:p>
          <a:p>
            <a:endParaRPr lang="en-CA" sz="600">
              <a:latin typeface="+mj-lt"/>
            </a:endParaRPr>
          </a:p>
          <a:p>
            <a:r>
              <a:rPr lang="en-CA" sz="2200">
                <a:latin typeface="+mj-lt"/>
              </a:rPr>
              <a:t>Interior doors are locked</a:t>
            </a:r>
          </a:p>
          <a:p>
            <a:endParaRPr lang="en-CA" sz="600">
              <a:latin typeface="+mj-lt"/>
            </a:endParaRPr>
          </a:p>
          <a:p>
            <a:r>
              <a:rPr lang="en-CA" sz="2200">
                <a:latin typeface="+mj-lt"/>
              </a:rPr>
              <a:t>Exterior doors are left open</a:t>
            </a:r>
          </a:p>
        </p:txBody>
      </p:sp>
      <p:sp>
        <p:nvSpPr>
          <p:cNvPr id="6" name="Content Placeholder 5"/>
          <p:cNvSpPr>
            <a:spLocks noGrp="1"/>
          </p:cNvSpPr>
          <p:nvPr>
            <p:ph sz="quarter" idx="4"/>
          </p:nvPr>
        </p:nvSpPr>
        <p:spPr>
          <a:xfrm>
            <a:off x="4955743" y="2856725"/>
            <a:ext cx="4041775" cy="3304949"/>
          </a:xfrm>
        </p:spPr>
        <p:txBody>
          <a:bodyPr/>
          <a:lstStyle/>
          <a:p>
            <a:r>
              <a:rPr lang="en-CA" sz="2200">
                <a:latin typeface="+mj-lt"/>
              </a:rPr>
              <a:t>Threat is External</a:t>
            </a:r>
          </a:p>
          <a:p>
            <a:endParaRPr lang="en-CA" sz="600">
              <a:latin typeface="+mj-lt"/>
            </a:endParaRPr>
          </a:p>
          <a:p>
            <a:r>
              <a:rPr lang="en-CA" sz="2200">
                <a:latin typeface="+mj-lt"/>
              </a:rPr>
              <a:t>Classes resume normal activity</a:t>
            </a:r>
          </a:p>
          <a:p>
            <a:endParaRPr lang="en-CA" sz="600">
              <a:latin typeface="+mj-lt"/>
            </a:endParaRPr>
          </a:p>
          <a:p>
            <a:r>
              <a:rPr lang="en-CA" sz="2200">
                <a:latin typeface="+mj-lt"/>
              </a:rPr>
              <a:t>Limited movement</a:t>
            </a:r>
          </a:p>
          <a:p>
            <a:endParaRPr lang="en-CA" sz="600">
              <a:latin typeface="+mj-lt"/>
            </a:endParaRPr>
          </a:p>
          <a:p>
            <a:r>
              <a:rPr lang="en-CA" sz="2200">
                <a:latin typeface="+mj-lt"/>
              </a:rPr>
              <a:t>Exterior doors are locked</a:t>
            </a:r>
          </a:p>
          <a:p>
            <a:endParaRPr lang="en-CA" sz="600">
              <a:latin typeface="+mj-lt"/>
            </a:endParaRPr>
          </a:p>
          <a:p>
            <a:r>
              <a:rPr lang="en-CA" sz="2200">
                <a:latin typeface="+mj-lt"/>
              </a:rPr>
              <a:t>Placards are placed on doors</a:t>
            </a:r>
          </a:p>
        </p:txBody>
      </p:sp>
    </p:spTree>
    <p:extLst>
      <p:ext uri="{BB962C8B-B14F-4D97-AF65-F5344CB8AC3E}">
        <p14:creationId xmlns:p14="http://schemas.microsoft.com/office/powerpoint/2010/main" val="1477707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5489" y="1259398"/>
            <a:ext cx="4833023" cy="43392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12" y="4762783"/>
            <a:ext cx="1764506" cy="835819"/>
          </a:xfrm>
          <a:prstGeom prst="rect">
            <a:avLst/>
          </a:prstGeom>
        </p:spPr>
      </p:pic>
    </p:spTree>
    <p:extLst>
      <p:ext uri="{BB962C8B-B14F-4D97-AF65-F5344CB8AC3E}">
        <p14:creationId xmlns:p14="http://schemas.microsoft.com/office/powerpoint/2010/main" val="3377880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7400" y="83923"/>
            <a:ext cx="4876800" cy="6447481"/>
          </a:xfrm>
          <a:prstGeom prst="rect">
            <a:avLst/>
          </a:prstGeom>
        </p:spPr>
      </p:pic>
    </p:spTree>
    <p:extLst>
      <p:ext uri="{BB962C8B-B14F-4D97-AF65-F5344CB8AC3E}">
        <p14:creationId xmlns:p14="http://schemas.microsoft.com/office/powerpoint/2010/main" val="166559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1A74B-A9A5-4EBF-B944-4B22F330176C}"/>
              </a:ext>
            </a:extLst>
          </p:cNvPr>
          <p:cNvSpPr>
            <a:spLocks noGrp="1"/>
          </p:cNvSpPr>
          <p:nvPr>
            <p:ph type="title"/>
          </p:nvPr>
        </p:nvSpPr>
        <p:spPr>
          <a:xfrm>
            <a:off x="148443" y="200078"/>
            <a:ext cx="7566252" cy="600260"/>
          </a:xfrm>
        </p:spPr>
        <p:txBody>
          <a:bodyPr>
            <a:noAutofit/>
          </a:bodyPr>
          <a:lstStyle/>
          <a:p>
            <a:r>
              <a:rPr lang="en-US" sz="4000">
                <a:latin typeface="+mj-lt"/>
              </a:rPr>
              <a:t>Human Resource Services Team</a:t>
            </a:r>
          </a:p>
        </p:txBody>
      </p:sp>
      <p:sp>
        <p:nvSpPr>
          <p:cNvPr id="3" name="Content Placeholder 2">
            <a:extLst>
              <a:ext uri="{FF2B5EF4-FFF2-40B4-BE49-F238E27FC236}">
                <a16:creationId xmlns:a16="http://schemas.microsoft.com/office/drawing/2014/main" id="{4B90481F-7803-4728-AEB6-1F29DF6AB336}"/>
              </a:ext>
            </a:extLst>
          </p:cNvPr>
          <p:cNvSpPr>
            <a:spLocks noGrp="1"/>
          </p:cNvSpPr>
          <p:nvPr>
            <p:ph idx="1"/>
          </p:nvPr>
        </p:nvSpPr>
        <p:spPr>
          <a:xfrm>
            <a:off x="1948456" y="1224225"/>
            <a:ext cx="6955847" cy="4844066"/>
          </a:xfrm>
        </p:spPr>
        <p:txBody>
          <a:bodyPr/>
          <a:lstStyle/>
          <a:p>
            <a:r>
              <a:rPr lang="en-US" sz="2000" b="1" dirty="0">
                <a:latin typeface="+mj-lt"/>
              </a:rPr>
              <a:t>Chandra Singh </a:t>
            </a:r>
            <a:r>
              <a:rPr lang="en-US" sz="2000" dirty="0">
                <a:latin typeface="+mj-lt"/>
              </a:rPr>
              <a:t>– Director of Human Resources</a:t>
            </a:r>
          </a:p>
          <a:p>
            <a:pPr marL="457200" lvl="1" indent="0">
              <a:lnSpc>
                <a:spcPct val="150000"/>
              </a:lnSpc>
              <a:buNone/>
            </a:pPr>
            <a:r>
              <a:rPr lang="en-US" sz="1600" dirty="0">
                <a:latin typeface="+mj-lt"/>
                <a:hlinkClick r:id="rId2"/>
              </a:rPr>
              <a:t>Chandra.singh@sd8.bc.ca</a:t>
            </a:r>
            <a:r>
              <a:rPr lang="en-US" sz="1600" dirty="0">
                <a:latin typeface="+mj-lt"/>
              </a:rPr>
              <a:t> </a:t>
            </a:r>
          </a:p>
          <a:p>
            <a:pPr marL="457200" lvl="1" indent="0">
              <a:lnSpc>
                <a:spcPct val="150000"/>
              </a:lnSpc>
              <a:buNone/>
            </a:pPr>
            <a:endParaRPr lang="en-US" sz="1600" dirty="0">
              <a:latin typeface="+mj-lt"/>
            </a:endParaRPr>
          </a:p>
          <a:p>
            <a:pPr lvl="1"/>
            <a:endParaRPr lang="en-US" sz="1600" dirty="0">
              <a:latin typeface="+mj-lt"/>
            </a:endParaRPr>
          </a:p>
          <a:p>
            <a:r>
              <a:rPr lang="en-US" sz="2000" b="1" dirty="0">
                <a:latin typeface="+mn-lt"/>
              </a:rPr>
              <a:t>Theresa Montpellier </a:t>
            </a:r>
            <a:r>
              <a:rPr lang="en-US" sz="2000" dirty="0">
                <a:latin typeface="+mn-lt"/>
              </a:rPr>
              <a:t>– Manager of Human Resources</a:t>
            </a:r>
          </a:p>
          <a:p>
            <a:pPr marL="0" indent="0">
              <a:buNone/>
            </a:pPr>
            <a:r>
              <a:rPr lang="en-US" sz="1200" dirty="0">
                <a:latin typeface="+mn-lt"/>
              </a:rPr>
              <a:t>      	</a:t>
            </a:r>
            <a:r>
              <a:rPr lang="en-US" sz="1600" dirty="0">
                <a:latin typeface="+mn-lt"/>
                <a:hlinkClick r:id="rId3"/>
              </a:rPr>
              <a:t>Theresa.montpellier@sd8.bc.ca </a:t>
            </a:r>
            <a:endParaRPr lang="en-US" sz="1600" dirty="0">
              <a:latin typeface="+mn-lt"/>
            </a:endParaRPr>
          </a:p>
          <a:p>
            <a:pPr marL="0" indent="0">
              <a:buNone/>
            </a:pPr>
            <a:endParaRPr lang="en-US" sz="1600" dirty="0">
              <a:latin typeface="+mj-lt"/>
            </a:endParaRPr>
          </a:p>
          <a:p>
            <a:pPr marL="0" indent="0">
              <a:buNone/>
            </a:pPr>
            <a:endParaRPr lang="en-US" sz="1600" dirty="0">
              <a:latin typeface="+mj-lt"/>
            </a:endParaRPr>
          </a:p>
          <a:p>
            <a:r>
              <a:rPr lang="en-US" sz="2000" b="1" dirty="0">
                <a:latin typeface="+mj-lt"/>
              </a:rPr>
              <a:t>Scott Rothermel </a:t>
            </a:r>
            <a:r>
              <a:rPr lang="en-US" sz="2000" dirty="0">
                <a:latin typeface="+mj-lt"/>
              </a:rPr>
              <a:t>– Manager of Safe Schools &amp; OHS</a:t>
            </a:r>
          </a:p>
          <a:p>
            <a:pPr marL="457200" lvl="1" indent="0">
              <a:buNone/>
            </a:pPr>
            <a:r>
              <a:rPr lang="en-US" sz="1600" dirty="0">
                <a:latin typeface="+mj-lt"/>
                <a:hlinkClick r:id="rId4"/>
              </a:rPr>
              <a:t>safeschools@sd8.bc.ca</a:t>
            </a:r>
            <a:r>
              <a:rPr lang="en-US" sz="1600" dirty="0">
                <a:latin typeface="+mj-lt"/>
              </a:rPr>
              <a:t> </a:t>
            </a:r>
          </a:p>
          <a:p>
            <a:pPr marL="457200" lvl="1" indent="0">
              <a:buNone/>
            </a:pPr>
            <a:endParaRPr lang="en-US" sz="1600" dirty="0">
              <a:latin typeface="+mj-lt"/>
            </a:endParaRPr>
          </a:p>
          <a:p>
            <a:pPr lvl="1"/>
            <a:endParaRPr lang="en-US" sz="1600" dirty="0">
              <a:latin typeface="+mj-lt"/>
            </a:endParaRPr>
          </a:p>
          <a:p>
            <a:r>
              <a:rPr lang="en-US" sz="2000" b="1" dirty="0">
                <a:latin typeface="+mj-lt"/>
              </a:rPr>
              <a:t>Chandra Moon </a:t>
            </a:r>
            <a:r>
              <a:rPr lang="en-US" sz="2000" dirty="0">
                <a:latin typeface="+mj-lt"/>
              </a:rPr>
              <a:t>– Executive Assistant </a:t>
            </a:r>
          </a:p>
          <a:p>
            <a:pPr marL="457200" lvl="1" indent="0">
              <a:buNone/>
            </a:pPr>
            <a:r>
              <a:rPr lang="en-US" sz="1600" dirty="0">
                <a:latin typeface="+mj-lt"/>
                <a:hlinkClick r:id="rId3"/>
              </a:rPr>
              <a:t>Ea.hr@sd8.bc.ca</a:t>
            </a:r>
            <a:r>
              <a:rPr lang="en-US" sz="1600" dirty="0">
                <a:latin typeface="+mj-lt"/>
              </a:rPr>
              <a:t> </a:t>
            </a:r>
          </a:p>
          <a:p>
            <a:endParaRPr lang="en-US" sz="2000" dirty="0">
              <a:latin typeface="+mj-lt"/>
            </a:endParaRPr>
          </a:p>
        </p:txBody>
      </p:sp>
    </p:spTree>
    <p:extLst>
      <p:ext uri="{BB962C8B-B14F-4D97-AF65-F5344CB8AC3E}">
        <p14:creationId xmlns:p14="http://schemas.microsoft.com/office/powerpoint/2010/main" val="1398079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082" y="1787520"/>
            <a:ext cx="6390409" cy="906746"/>
          </a:xfrm>
        </p:spPr>
        <p:txBody>
          <a:bodyPr>
            <a:normAutofit fontScale="90000"/>
          </a:bodyPr>
          <a:lstStyle/>
          <a:p>
            <a:pPr algn="ctr">
              <a:lnSpc>
                <a:spcPct val="150000"/>
              </a:lnSpc>
            </a:pPr>
            <a:br>
              <a:rPr lang="en-CA"/>
            </a:br>
            <a:r>
              <a:rPr lang="en-CA" sz="3600">
                <a:solidFill>
                  <a:srgbClr val="FF0000"/>
                </a:solidFill>
                <a:latin typeface="+mj-lt"/>
              </a:rPr>
              <a:t>M.17a</a:t>
            </a:r>
            <a:r>
              <a:rPr lang="en-CA" sz="3600">
                <a:latin typeface="+mj-lt"/>
              </a:rPr>
              <a:t> form for staff member</a:t>
            </a:r>
            <a:br>
              <a:rPr lang="en-CA" sz="3600">
                <a:latin typeface="+mj-lt"/>
              </a:rPr>
            </a:br>
            <a:r>
              <a:rPr lang="en-CA" sz="3600">
                <a:solidFill>
                  <a:srgbClr val="FF0000"/>
                </a:solidFill>
                <a:latin typeface="+mj-lt"/>
              </a:rPr>
              <a:t>M.17b</a:t>
            </a:r>
            <a:r>
              <a:rPr lang="en-CA" sz="3600">
                <a:latin typeface="+mj-lt"/>
              </a:rPr>
              <a:t> form for supervisor</a:t>
            </a:r>
            <a:br>
              <a:rPr lang="en-CA"/>
            </a:br>
            <a:br>
              <a:rPr lang="en-CA"/>
            </a:br>
            <a:endParaRPr lang="en-CA"/>
          </a:p>
        </p:txBody>
      </p:sp>
    </p:spTree>
    <p:extLst>
      <p:ext uri="{BB962C8B-B14F-4D97-AF65-F5344CB8AC3E}">
        <p14:creationId xmlns:p14="http://schemas.microsoft.com/office/powerpoint/2010/main" val="704489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300" y="-34032"/>
            <a:ext cx="5105400" cy="6629236"/>
          </a:xfrm>
          <a:prstGeom prst="rect">
            <a:avLst/>
          </a:prstGeom>
        </p:spPr>
      </p:pic>
      <p:sp>
        <p:nvSpPr>
          <p:cNvPr id="3" name="Oval 2"/>
          <p:cNvSpPr/>
          <p:nvPr/>
        </p:nvSpPr>
        <p:spPr>
          <a:xfrm>
            <a:off x="3352800" y="262796"/>
            <a:ext cx="2743200" cy="727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Clr>
                <a:srgbClr val="000000"/>
              </a:buClr>
            </a:pPr>
            <a:endParaRPr lang="en-CA" sz="1050" kern="0">
              <a:solidFill>
                <a:srgbClr val="FFFFFF"/>
              </a:solidFill>
              <a:latin typeface="Arial"/>
              <a:sym typeface="Arial"/>
            </a:endParaRPr>
          </a:p>
        </p:txBody>
      </p:sp>
    </p:spTree>
    <p:extLst>
      <p:ext uri="{BB962C8B-B14F-4D97-AF65-F5344CB8AC3E}">
        <p14:creationId xmlns:p14="http://schemas.microsoft.com/office/powerpoint/2010/main" val="397779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16565"/>
            <a:ext cx="5029199" cy="6539068"/>
          </a:xfrm>
          <a:prstGeom prst="rect">
            <a:avLst/>
          </a:prstGeom>
        </p:spPr>
      </p:pic>
      <p:sp>
        <p:nvSpPr>
          <p:cNvPr id="3" name="Oval 2"/>
          <p:cNvSpPr/>
          <p:nvPr/>
        </p:nvSpPr>
        <p:spPr>
          <a:xfrm>
            <a:off x="3276600" y="228600"/>
            <a:ext cx="2971800" cy="906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buClr>
                <a:srgbClr val="000000"/>
              </a:buClr>
            </a:pPr>
            <a:endParaRPr lang="en-CA" sz="1050" kern="0">
              <a:solidFill>
                <a:srgbClr val="FFFFFF"/>
              </a:solidFill>
              <a:latin typeface="Arial"/>
              <a:sym typeface="Arial"/>
            </a:endParaRPr>
          </a:p>
        </p:txBody>
      </p:sp>
    </p:spTree>
    <p:extLst>
      <p:ext uri="{BB962C8B-B14F-4D97-AF65-F5344CB8AC3E}">
        <p14:creationId xmlns:p14="http://schemas.microsoft.com/office/powerpoint/2010/main" val="331262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9E212-E01C-3687-9B5F-CD8ED333FE3E}"/>
              </a:ext>
            </a:extLst>
          </p:cNvPr>
          <p:cNvPicPr>
            <a:picLocks noChangeAspect="1"/>
          </p:cNvPicPr>
          <p:nvPr/>
        </p:nvPicPr>
        <p:blipFill rotWithShape="1">
          <a:blip r:embed="rId3">
            <a:alphaModFix/>
          </a:blip>
          <a:srcRect l="17182" r="3776"/>
          <a:stretch/>
        </p:blipFill>
        <p:spPr>
          <a:xfrm>
            <a:off x="4829452" y="430741"/>
            <a:ext cx="2460118" cy="1793289"/>
          </a:xfrm>
          <a:prstGeom prst="rect">
            <a:avLst/>
          </a:prstGeom>
        </p:spPr>
      </p:pic>
      <p:sp>
        <p:nvSpPr>
          <p:cNvPr id="2" name="Title 1"/>
          <p:cNvSpPr>
            <a:spLocks noGrp="1"/>
          </p:cNvSpPr>
          <p:nvPr>
            <p:ph type="title"/>
          </p:nvPr>
        </p:nvSpPr>
        <p:spPr>
          <a:xfrm>
            <a:off x="457200" y="347274"/>
            <a:ext cx="8229600" cy="1086644"/>
          </a:xfrm>
        </p:spPr>
        <p:txBody>
          <a:bodyPr>
            <a:normAutofit/>
          </a:bodyPr>
          <a:lstStyle/>
          <a:p>
            <a:r>
              <a:rPr lang="en-CA" sz="3600">
                <a:latin typeface="+mj-lt"/>
              </a:rPr>
              <a:t>Mobile Equipment Operation</a:t>
            </a:r>
          </a:p>
        </p:txBody>
      </p:sp>
      <p:sp>
        <p:nvSpPr>
          <p:cNvPr id="5" name="Content Placeholder 4"/>
          <p:cNvSpPr>
            <a:spLocks noGrp="1"/>
          </p:cNvSpPr>
          <p:nvPr>
            <p:ph idx="1"/>
          </p:nvPr>
        </p:nvSpPr>
        <p:spPr>
          <a:xfrm>
            <a:off x="563732" y="2034031"/>
            <a:ext cx="8229600" cy="3679055"/>
          </a:xfrm>
        </p:spPr>
        <p:txBody>
          <a:bodyPr/>
          <a:lstStyle/>
          <a:p>
            <a:r>
              <a:rPr lang="en-US" sz="2400">
                <a:latin typeface="+mj-lt"/>
              </a:rPr>
              <a:t>Working around mobile equipment can lead to serious injury or death if proper precautionary measures are not taken</a:t>
            </a:r>
          </a:p>
          <a:p>
            <a:endParaRPr lang="en-US" sz="2400">
              <a:latin typeface="+mj-lt"/>
            </a:endParaRPr>
          </a:p>
          <a:p>
            <a:r>
              <a:rPr lang="en-US" sz="2400">
                <a:latin typeface="+mj-lt"/>
              </a:rPr>
              <a:t>Ensure eye contact with the operator before entering the area </a:t>
            </a:r>
          </a:p>
          <a:p>
            <a:endParaRPr lang="en-US" sz="2400">
              <a:latin typeface="+mj-lt"/>
            </a:endParaRPr>
          </a:p>
          <a:p>
            <a:r>
              <a:rPr lang="en-US" sz="2400">
                <a:latin typeface="+mj-lt"/>
              </a:rPr>
              <a:t>Do not enter blind spots of mobile equipment while it is in operation</a:t>
            </a:r>
          </a:p>
          <a:p>
            <a:endParaRPr lang="en-US" sz="2400">
              <a:latin typeface="+mj-lt"/>
            </a:endParaRPr>
          </a:p>
          <a:p>
            <a:r>
              <a:rPr lang="en-US" sz="2400">
                <a:latin typeface="+mj-lt"/>
              </a:rPr>
              <a:t>Equipment Operators have additional responsibilities around equipment operation and maintenance</a:t>
            </a:r>
          </a:p>
          <a:p>
            <a:endParaRPr lang="en-US"/>
          </a:p>
          <a:p>
            <a:endParaRPr lang="en-CA"/>
          </a:p>
        </p:txBody>
      </p:sp>
    </p:spTree>
    <p:extLst>
      <p:ext uri="{BB962C8B-B14F-4D97-AF65-F5344CB8AC3E}">
        <p14:creationId xmlns:p14="http://schemas.microsoft.com/office/powerpoint/2010/main" val="2325593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9" y="295776"/>
            <a:ext cx="8229600" cy="1086644"/>
          </a:xfrm>
        </p:spPr>
        <p:txBody>
          <a:bodyPr>
            <a:normAutofit/>
          </a:bodyPr>
          <a:lstStyle/>
          <a:p>
            <a:r>
              <a:rPr lang="en-CA" sz="4000">
                <a:latin typeface="+mj-lt"/>
              </a:rPr>
              <a:t>W.H.M.I.S </a:t>
            </a:r>
          </a:p>
        </p:txBody>
      </p:sp>
      <p:sp>
        <p:nvSpPr>
          <p:cNvPr id="3" name="Content Placeholder 2"/>
          <p:cNvSpPr>
            <a:spLocks noGrp="1"/>
          </p:cNvSpPr>
          <p:nvPr>
            <p:ph idx="1"/>
          </p:nvPr>
        </p:nvSpPr>
        <p:spPr>
          <a:xfrm>
            <a:off x="457200" y="1709534"/>
            <a:ext cx="8229600" cy="3679055"/>
          </a:xfrm>
        </p:spPr>
        <p:txBody>
          <a:bodyPr/>
          <a:lstStyle/>
          <a:p>
            <a:r>
              <a:rPr lang="en-US" sz="2400">
                <a:latin typeface="+mj-lt"/>
              </a:rPr>
              <a:t>Workers have a right to know: </a:t>
            </a:r>
          </a:p>
          <a:p>
            <a:endParaRPr lang="en-US" sz="2400">
              <a:latin typeface="+mj-lt"/>
            </a:endParaRPr>
          </a:p>
          <a:p>
            <a:pPr lvl="1"/>
            <a:r>
              <a:rPr lang="en-US" sz="2000">
                <a:latin typeface="+mj-lt"/>
              </a:rPr>
              <a:t>What hazardous ingredients they are likely to be exposed to on-the-job site</a:t>
            </a:r>
          </a:p>
          <a:p>
            <a:pPr lvl="1"/>
            <a:endParaRPr lang="en-US" sz="1000">
              <a:latin typeface="+mj-lt"/>
            </a:endParaRPr>
          </a:p>
          <a:p>
            <a:pPr lvl="1"/>
            <a:r>
              <a:rPr lang="en-US" sz="2000">
                <a:latin typeface="+mj-lt"/>
              </a:rPr>
              <a:t>What to do to protect themselves from those hazards</a:t>
            </a:r>
          </a:p>
          <a:p>
            <a:pPr lvl="1"/>
            <a:endParaRPr lang="en-US" sz="1000">
              <a:latin typeface="+mj-lt"/>
            </a:endParaRPr>
          </a:p>
          <a:p>
            <a:pPr lvl="1"/>
            <a:r>
              <a:rPr lang="en-US" sz="2000">
                <a:latin typeface="+mj-lt"/>
              </a:rPr>
              <a:t>Where to get additional information</a:t>
            </a:r>
          </a:p>
          <a:p>
            <a:pPr lvl="1"/>
            <a:endParaRPr lang="en-US" sz="2000">
              <a:latin typeface="+mj-lt"/>
            </a:endParaRPr>
          </a:p>
          <a:p>
            <a:r>
              <a:rPr lang="en-US" sz="2400">
                <a:latin typeface="+mj-lt"/>
              </a:rPr>
              <a:t>SD8 has various chemicals and other controlled products you may encounter as part of your job.</a:t>
            </a:r>
          </a:p>
          <a:p>
            <a:pPr marL="457200" lvl="1" indent="0">
              <a:buNone/>
            </a:pPr>
            <a:endParaRPr lang="en-US"/>
          </a:p>
          <a:p>
            <a:endParaRPr lang="en-CA"/>
          </a:p>
        </p:txBody>
      </p:sp>
    </p:spTree>
    <p:extLst>
      <p:ext uri="{BB962C8B-B14F-4D97-AF65-F5344CB8AC3E}">
        <p14:creationId xmlns:p14="http://schemas.microsoft.com/office/powerpoint/2010/main" val="3910384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179" y="322409"/>
            <a:ext cx="8229600" cy="1086644"/>
          </a:xfrm>
        </p:spPr>
        <p:txBody>
          <a:bodyPr>
            <a:normAutofit/>
          </a:bodyPr>
          <a:lstStyle/>
          <a:p>
            <a:r>
              <a:rPr lang="en-CA" sz="4000">
                <a:latin typeface="+mj-lt"/>
              </a:rPr>
              <a:t>W.H.M.I.S </a:t>
            </a:r>
          </a:p>
        </p:txBody>
      </p:sp>
      <p:sp>
        <p:nvSpPr>
          <p:cNvPr id="3" name="Content Placeholder 2"/>
          <p:cNvSpPr>
            <a:spLocks noGrp="1"/>
          </p:cNvSpPr>
          <p:nvPr>
            <p:ph idx="1"/>
          </p:nvPr>
        </p:nvSpPr>
        <p:spPr>
          <a:xfrm>
            <a:off x="528221" y="1898896"/>
            <a:ext cx="8229600" cy="3679055"/>
          </a:xfrm>
        </p:spPr>
        <p:txBody>
          <a:bodyPr/>
          <a:lstStyle/>
          <a:p>
            <a:r>
              <a:rPr lang="en-US">
                <a:latin typeface="+mj-lt"/>
              </a:rPr>
              <a:t>In addition to training, the WHMIS system requires all controlled products:</a:t>
            </a:r>
          </a:p>
          <a:p>
            <a:endParaRPr lang="en-US" sz="2000">
              <a:latin typeface="+mj-lt"/>
            </a:endParaRPr>
          </a:p>
          <a:p>
            <a:pPr lvl="1"/>
            <a:r>
              <a:rPr lang="en-US">
                <a:latin typeface="+mj-lt"/>
              </a:rPr>
              <a:t>Be labeled with appropriate information</a:t>
            </a:r>
          </a:p>
          <a:p>
            <a:pPr marL="457200" lvl="1" indent="0">
              <a:buNone/>
            </a:pPr>
            <a:endParaRPr lang="en-US" sz="1000">
              <a:latin typeface="+mj-lt"/>
            </a:endParaRPr>
          </a:p>
          <a:p>
            <a:pPr lvl="1"/>
            <a:r>
              <a:rPr lang="en-US">
                <a:latin typeface="+mj-lt"/>
              </a:rPr>
              <a:t>have a material safety data sheet available for review</a:t>
            </a:r>
          </a:p>
          <a:p>
            <a:pPr lvl="1"/>
            <a:endParaRPr lang="en-US" sz="2000">
              <a:latin typeface="+mj-lt"/>
            </a:endParaRPr>
          </a:p>
          <a:p>
            <a:r>
              <a:rPr lang="en-US">
                <a:latin typeface="+mj-lt"/>
              </a:rPr>
              <a:t>Current MSDSs will be available on site but their location may vary, please consult with your site administrator for more information. They are also available online. </a:t>
            </a:r>
          </a:p>
          <a:p>
            <a:endParaRPr lang="en-US"/>
          </a:p>
          <a:p>
            <a:endParaRPr lang="en-CA"/>
          </a:p>
        </p:txBody>
      </p:sp>
      <p:pic>
        <p:nvPicPr>
          <p:cNvPr id="4" name="Picture 6" descr="http://www.newopps.ca/WHMIS1.jpg"/>
          <p:cNvPicPr>
            <a:picLocks noChangeAspect="1" noChangeArrowheads="1"/>
          </p:cNvPicPr>
          <p:nvPr/>
        </p:nvPicPr>
        <p:blipFill>
          <a:blip r:embed="rId3">
            <a:lum contrast="40000"/>
          </a:blip>
          <a:srcRect/>
          <a:stretch>
            <a:fillRect/>
          </a:stretch>
        </p:blipFill>
        <p:spPr bwMode="auto">
          <a:xfrm>
            <a:off x="4134070" y="98896"/>
            <a:ext cx="1840602" cy="180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285994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F9D6-506B-6865-1F39-D4858DF4FB3C}"/>
              </a:ext>
            </a:extLst>
          </p:cNvPr>
          <p:cNvSpPr>
            <a:spLocks noGrp="1"/>
          </p:cNvSpPr>
          <p:nvPr>
            <p:ph type="title"/>
          </p:nvPr>
        </p:nvSpPr>
        <p:spPr>
          <a:xfrm>
            <a:off x="623454" y="242081"/>
            <a:ext cx="3736109" cy="623650"/>
          </a:xfrm>
        </p:spPr>
        <p:txBody>
          <a:bodyPr/>
          <a:lstStyle/>
          <a:p>
            <a:r>
              <a:rPr lang="en-US" sz="3200">
                <a:latin typeface="+mj-lt"/>
              </a:rPr>
              <a:t>Asbestos Awareness</a:t>
            </a:r>
            <a:endParaRPr lang="en-US"/>
          </a:p>
        </p:txBody>
      </p:sp>
      <p:sp>
        <p:nvSpPr>
          <p:cNvPr id="3" name="Content Placeholder 2">
            <a:extLst>
              <a:ext uri="{FF2B5EF4-FFF2-40B4-BE49-F238E27FC236}">
                <a16:creationId xmlns:a16="http://schemas.microsoft.com/office/drawing/2014/main" id="{F91004C8-3B79-8E90-97BD-9B48F64C5F53}"/>
              </a:ext>
            </a:extLst>
          </p:cNvPr>
          <p:cNvSpPr>
            <a:spLocks noGrp="1"/>
          </p:cNvSpPr>
          <p:nvPr>
            <p:ph idx="1"/>
          </p:nvPr>
        </p:nvSpPr>
        <p:spPr/>
        <p:txBody>
          <a:bodyPr/>
          <a:lstStyle/>
          <a:p>
            <a:pPr marL="0" indent="0" algn="ctr">
              <a:buNone/>
            </a:pPr>
            <a:r>
              <a:rPr lang="en-US" sz="3600" b="1">
                <a:effectLst>
                  <a:outerShdw blurRad="38100" dist="38100" dir="2700000" algn="tl">
                    <a:srgbClr val="000000">
                      <a:alpha val="43137"/>
                    </a:srgbClr>
                  </a:outerShdw>
                </a:effectLst>
              </a:rPr>
              <a:t>Asbestos Awareness</a:t>
            </a:r>
          </a:p>
          <a:p>
            <a:pPr marL="0" indent="0" algn="ctr">
              <a:buNone/>
            </a:pPr>
            <a:endParaRPr lang="en-US" sz="3600" b="1">
              <a:effectLst>
                <a:outerShdw blurRad="38100" dist="38100" dir="2700000" algn="tl">
                  <a:srgbClr val="000000">
                    <a:alpha val="43137"/>
                  </a:srgbClr>
                </a:outerShdw>
              </a:effectLst>
            </a:endParaRPr>
          </a:p>
          <a:p>
            <a:pPr marL="0" indent="0" algn="ctr">
              <a:buNone/>
            </a:pPr>
            <a:r>
              <a:rPr lang="en-US" sz="3600" b="1">
                <a:effectLst>
                  <a:outerShdw blurRad="38100" dist="38100" dir="2700000" algn="tl">
                    <a:srgbClr val="000000">
                      <a:alpha val="43137"/>
                    </a:srgbClr>
                  </a:outerShdw>
                </a:effectLst>
              </a:rPr>
              <a:t>Scott Rothermel</a:t>
            </a:r>
          </a:p>
          <a:p>
            <a:pPr marL="0" indent="0" algn="ctr">
              <a:buNone/>
            </a:pPr>
            <a:r>
              <a:rPr lang="en-US" sz="3600" b="1">
                <a:effectLst>
                  <a:outerShdw blurRad="38100" dist="38100" dir="2700000" algn="tl">
                    <a:srgbClr val="000000">
                      <a:alpha val="43137"/>
                    </a:srgbClr>
                  </a:outerShdw>
                </a:effectLst>
              </a:rPr>
              <a:t>Manager of Safe Schools &amp; OHS</a:t>
            </a:r>
          </a:p>
        </p:txBody>
      </p:sp>
    </p:spTree>
    <p:extLst>
      <p:ext uri="{BB962C8B-B14F-4D97-AF65-F5344CB8AC3E}">
        <p14:creationId xmlns:p14="http://schemas.microsoft.com/office/powerpoint/2010/main" val="2753607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5CD87-B8AD-E4DB-C084-45554708F2EA}"/>
              </a:ext>
            </a:extLst>
          </p:cNvPr>
          <p:cNvSpPr>
            <a:spLocks noGrp="1"/>
          </p:cNvSpPr>
          <p:nvPr>
            <p:ph type="title"/>
          </p:nvPr>
        </p:nvSpPr>
        <p:spPr>
          <a:xfrm>
            <a:off x="152400" y="0"/>
            <a:ext cx="8229600" cy="1086644"/>
          </a:xfrm>
        </p:spPr>
        <p:txBody>
          <a:bodyPr/>
          <a:lstStyle/>
          <a:p>
            <a:r>
              <a:rPr lang="en-US"/>
              <a:t>Asbestos Awareness</a:t>
            </a:r>
          </a:p>
        </p:txBody>
      </p:sp>
      <p:pic>
        <p:nvPicPr>
          <p:cNvPr id="4" name="yt5s.io-Asbestos Awareness">
            <a:hlinkClick r:id="" action="ppaction://media"/>
            <a:extLst>
              <a:ext uri="{FF2B5EF4-FFF2-40B4-BE49-F238E27FC236}">
                <a16:creationId xmlns:a16="http://schemas.microsoft.com/office/drawing/2014/main" id="{3ECC5918-0D99-9159-E645-715282FB1568}"/>
              </a:ext>
            </a:extLst>
          </p:cNvPr>
          <p:cNvPicPr>
            <a:picLocks noGrp="1" noChangeAspect="1"/>
          </p:cNvPicPr>
          <p:nvPr>
            <p:ph idx="1"/>
            <a:videoFile r:link="rId1"/>
            <p:extLst>
              <p:ext uri="{DAA4B4D4-6D71-4841-9C94-3DE7FCFB9230}">
                <p14:media xmlns:p14="http://schemas.microsoft.com/office/powerpoint/2010/main" r:embed="rId2">
                  <p14:trim st="10801"/>
                </p14:media>
              </p:ext>
            </p:extLst>
          </p:nvPr>
        </p:nvPicPr>
        <p:blipFill>
          <a:blip r:embed="rId4"/>
          <a:stretch>
            <a:fillRect/>
          </a:stretch>
        </p:blipFill>
        <p:spPr>
          <a:xfrm>
            <a:off x="964399" y="990600"/>
            <a:ext cx="7417601" cy="5562600"/>
          </a:xfrm>
        </p:spPr>
      </p:pic>
    </p:spTree>
    <p:extLst>
      <p:ext uri="{BB962C8B-B14F-4D97-AF65-F5344CB8AC3E}">
        <p14:creationId xmlns:p14="http://schemas.microsoft.com/office/powerpoint/2010/main" val="26850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030"/>
            <a:ext cx="8229600" cy="1086644"/>
          </a:xfrm>
        </p:spPr>
        <p:txBody>
          <a:bodyPr>
            <a:normAutofit fontScale="90000"/>
          </a:bodyPr>
          <a:lstStyle/>
          <a:p>
            <a:r>
              <a:rPr lang="en-CA" sz="4000">
                <a:latin typeface="+mj-lt"/>
              </a:rPr>
              <a:t>Site Orientation</a:t>
            </a:r>
            <a:br>
              <a:rPr lang="en-CA"/>
            </a:br>
            <a:endParaRPr lang="en-CA"/>
          </a:p>
        </p:txBody>
      </p:sp>
      <p:sp>
        <p:nvSpPr>
          <p:cNvPr id="3" name="Content Placeholder 2"/>
          <p:cNvSpPr>
            <a:spLocks noGrp="1"/>
          </p:cNvSpPr>
          <p:nvPr>
            <p:ph idx="1"/>
          </p:nvPr>
        </p:nvSpPr>
        <p:spPr>
          <a:xfrm>
            <a:off x="1165194" y="1429674"/>
            <a:ext cx="6813612" cy="3679055"/>
          </a:xfrm>
        </p:spPr>
        <p:txBody>
          <a:bodyPr/>
          <a:lstStyle/>
          <a:p>
            <a:r>
              <a:rPr lang="en-US">
                <a:latin typeface="+mj-lt"/>
              </a:rPr>
              <a:t>Includes: </a:t>
            </a:r>
          </a:p>
          <a:p>
            <a:endParaRPr lang="en-US" sz="2000">
              <a:latin typeface="+mj-lt"/>
            </a:endParaRPr>
          </a:p>
          <a:p>
            <a:pPr lvl="1"/>
            <a:r>
              <a:rPr lang="en-US">
                <a:latin typeface="+mj-lt"/>
              </a:rPr>
              <a:t>Facility Walk Through </a:t>
            </a:r>
          </a:p>
          <a:p>
            <a:pPr lvl="1"/>
            <a:endParaRPr lang="en-US" sz="1000">
              <a:latin typeface="+mj-lt"/>
            </a:endParaRPr>
          </a:p>
          <a:p>
            <a:pPr lvl="1"/>
            <a:r>
              <a:rPr lang="en-US">
                <a:latin typeface="+mj-lt"/>
              </a:rPr>
              <a:t>Review the Site Specifics</a:t>
            </a:r>
          </a:p>
          <a:p>
            <a:pPr lvl="1"/>
            <a:endParaRPr lang="en-US" sz="1000">
              <a:latin typeface="+mj-lt"/>
            </a:endParaRPr>
          </a:p>
          <a:p>
            <a:pPr lvl="1"/>
            <a:r>
              <a:rPr lang="en-US">
                <a:latin typeface="+mj-lt"/>
              </a:rPr>
              <a:t>Introduction to Supervisor / Contact Information</a:t>
            </a:r>
          </a:p>
          <a:p>
            <a:pPr lvl="1"/>
            <a:endParaRPr lang="en-US" sz="1000">
              <a:latin typeface="+mj-lt"/>
            </a:endParaRPr>
          </a:p>
          <a:p>
            <a:pPr lvl="1"/>
            <a:r>
              <a:rPr lang="en-US">
                <a:latin typeface="+mj-lt"/>
              </a:rPr>
              <a:t>Incident Reporting</a:t>
            </a:r>
          </a:p>
          <a:p>
            <a:pPr lvl="1"/>
            <a:endParaRPr lang="en-US" sz="1000">
              <a:latin typeface="+mj-lt"/>
            </a:endParaRPr>
          </a:p>
          <a:p>
            <a:pPr lvl="1"/>
            <a:r>
              <a:rPr lang="en-US">
                <a:latin typeface="+mj-lt"/>
              </a:rPr>
              <a:t>Bulletin Board</a:t>
            </a:r>
          </a:p>
          <a:p>
            <a:pPr lvl="1"/>
            <a:endParaRPr lang="en-US" sz="1000">
              <a:latin typeface="+mj-lt"/>
            </a:endParaRPr>
          </a:p>
          <a:p>
            <a:pPr lvl="1"/>
            <a:r>
              <a:rPr lang="en-US">
                <a:latin typeface="+mj-lt"/>
              </a:rPr>
              <a:t>First Aid Procedures</a:t>
            </a:r>
          </a:p>
          <a:p>
            <a:endParaRPr lang="en-US"/>
          </a:p>
          <a:p>
            <a:endParaRPr lang="en-US"/>
          </a:p>
          <a:p>
            <a:endParaRPr lang="en-CA"/>
          </a:p>
        </p:txBody>
      </p:sp>
    </p:spTree>
    <p:extLst>
      <p:ext uri="{BB962C8B-B14F-4D97-AF65-F5344CB8AC3E}">
        <p14:creationId xmlns:p14="http://schemas.microsoft.com/office/powerpoint/2010/main" val="324074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087"/>
            <a:ext cx="8229600" cy="1086644"/>
          </a:xfrm>
        </p:spPr>
        <p:txBody>
          <a:bodyPr>
            <a:normAutofit fontScale="90000"/>
          </a:bodyPr>
          <a:lstStyle/>
          <a:p>
            <a:r>
              <a:rPr lang="en-CA" sz="4000">
                <a:latin typeface="+mj-lt"/>
              </a:rPr>
              <a:t>Site Orientation</a:t>
            </a:r>
            <a:br>
              <a:rPr lang="en-CA"/>
            </a:br>
            <a:endParaRPr lang="en-CA"/>
          </a:p>
        </p:txBody>
      </p:sp>
      <p:sp>
        <p:nvSpPr>
          <p:cNvPr id="3" name="Content Placeholder 2"/>
          <p:cNvSpPr>
            <a:spLocks noGrp="1"/>
          </p:cNvSpPr>
          <p:nvPr>
            <p:ph idx="1"/>
          </p:nvPr>
        </p:nvSpPr>
        <p:spPr>
          <a:xfrm>
            <a:off x="1191826" y="1405731"/>
            <a:ext cx="6032377" cy="3679055"/>
          </a:xfrm>
        </p:spPr>
        <p:txBody>
          <a:bodyPr/>
          <a:lstStyle/>
          <a:p>
            <a:r>
              <a:rPr lang="en-US">
                <a:latin typeface="+mj-lt"/>
              </a:rPr>
              <a:t>Includes: </a:t>
            </a:r>
          </a:p>
          <a:p>
            <a:endParaRPr lang="en-US" sz="2000">
              <a:latin typeface="+mj-lt"/>
            </a:endParaRPr>
          </a:p>
          <a:p>
            <a:pPr lvl="1"/>
            <a:r>
              <a:rPr lang="en-US">
                <a:latin typeface="+mj-lt"/>
              </a:rPr>
              <a:t>Emergency Procedures</a:t>
            </a:r>
          </a:p>
          <a:p>
            <a:pPr lvl="1"/>
            <a:endParaRPr lang="en-US" sz="1000">
              <a:latin typeface="+mj-lt"/>
            </a:endParaRPr>
          </a:p>
          <a:p>
            <a:pPr lvl="1"/>
            <a:r>
              <a:rPr lang="en-US">
                <a:latin typeface="+mj-lt"/>
              </a:rPr>
              <a:t>Emergency exits / Muster Points</a:t>
            </a:r>
          </a:p>
          <a:p>
            <a:pPr lvl="1"/>
            <a:endParaRPr lang="en-US" sz="1000">
              <a:latin typeface="+mj-lt"/>
            </a:endParaRPr>
          </a:p>
          <a:p>
            <a:pPr lvl="1"/>
            <a:r>
              <a:rPr lang="en-US">
                <a:latin typeface="+mj-lt"/>
              </a:rPr>
              <a:t>Fire extinguisher locations</a:t>
            </a:r>
          </a:p>
          <a:p>
            <a:pPr lvl="1"/>
            <a:endParaRPr lang="en-US" sz="1000">
              <a:latin typeface="+mj-lt"/>
            </a:endParaRPr>
          </a:p>
          <a:p>
            <a:pPr lvl="1"/>
            <a:r>
              <a:rPr lang="en-US">
                <a:latin typeface="+mj-lt"/>
              </a:rPr>
              <a:t>Other emergency equipment</a:t>
            </a:r>
          </a:p>
          <a:p>
            <a:pPr lvl="1"/>
            <a:endParaRPr lang="en-US" sz="1000">
              <a:latin typeface="+mj-lt"/>
            </a:endParaRPr>
          </a:p>
          <a:p>
            <a:pPr lvl="1"/>
            <a:r>
              <a:rPr lang="en-US">
                <a:latin typeface="+mj-lt"/>
              </a:rPr>
              <a:t>Site Specific Hazards</a:t>
            </a:r>
          </a:p>
          <a:p>
            <a:pPr lvl="1"/>
            <a:endParaRPr lang="en-US" sz="1000">
              <a:latin typeface="+mj-lt"/>
            </a:endParaRPr>
          </a:p>
          <a:p>
            <a:pPr lvl="1"/>
            <a:r>
              <a:rPr lang="en-US">
                <a:latin typeface="+mj-lt"/>
              </a:rPr>
              <a:t>Student information such as: Safety Plans</a:t>
            </a:r>
          </a:p>
          <a:p>
            <a:endParaRPr lang="en-US">
              <a:latin typeface="+mj-lt"/>
            </a:endParaRPr>
          </a:p>
          <a:p>
            <a:endParaRPr lang="en-CA"/>
          </a:p>
        </p:txBody>
      </p:sp>
    </p:spTree>
    <p:extLst>
      <p:ext uri="{BB962C8B-B14F-4D97-AF65-F5344CB8AC3E}">
        <p14:creationId xmlns:p14="http://schemas.microsoft.com/office/powerpoint/2010/main" val="146468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7D3B9A-EC73-A3BB-8BE0-A904E8CE6AD7}"/>
              </a:ext>
            </a:extLst>
          </p:cNvPr>
          <p:cNvSpPr txBox="1"/>
          <p:nvPr/>
        </p:nvSpPr>
        <p:spPr>
          <a:xfrm>
            <a:off x="155357" y="192635"/>
            <a:ext cx="7293007" cy="707886"/>
          </a:xfrm>
          <a:prstGeom prst="rect">
            <a:avLst/>
          </a:prstGeom>
          <a:noFill/>
        </p:spPr>
        <p:txBody>
          <a:bodyPr wrap="square">
            <a:spAutoFit/>
          </a:bodyPr>
          <a:lstStyle/>
          <a:p>
            <a:r>
              <a:rPr lang="en-US" sz="4000" b="1">
                <a:solidFill>
                  <a:srgbClr val="245E84"/>
                </a:solidFill>
                <a:latin typeface="+mj-lt"/>
              </a:rPr>
              <a:t>Human Resource Services Team</a:t>
            </a:r>
            <a:endParaRPr lang="en-US" sz="4000" b="1">
              <a:solidFill>
                <a:srgbClr val="245E84"/>
              </a:solidFill>
            </a:endParaRPr>
          </a:p>
        </p:txBody>
      </p:sp>
      <p:sp>
        <p:nvSpPr>
          <p:cNvPr id="5" name="TextBox 4">
            <a:extLst>
              <a:ext uri="{FF2B5EF4-FFF2-40B4-BE49-F238E27FC236}">
                <a16:creationId xmlns:a16="http://schemas.microsoft.com/office/drawing/2014/main" id="{936B771D-250F-EDD2-C86C-76362D95F6DA}"/>
              </a:ext>
            </a:extLst>
          </p:cNvPr>
          <p:cNvSpPr txBox="1"/>
          <p:nvPr/>
        </p:nvSpPr>
        <p:spPr>
          <a:xfrm>
            <a:off x="1991926" y="1267490"/>
            <a:ext cx="5976893" cy="4647426"/>
          </a:xfrm>
          <a:prstGeom prst="rect">
            <a:avLst/>
          </a:prstGeom>
          <a:noFill/>
        </p:spPr>
        <p:txBody>
          <a:bodyPr wrap="square">
            <a:spAutoFit/>
          </a:bodyPr>
          <a:lstStyle/>
          <a:p>
            <a:pPr marL="342900" indent="-342900">
              <a:buFont typeface="Arial" panose="020B0604020202020204" pitchFamily="34" charset="0"/>
              <a:buChar char="•"/>
            </a:pPr>
            <a:r>
              <a:rPr lang="en-US" sz="2000" b="1">
                <a:solidFill>
                  <a:srgbClr val="245E84"/>
                </a:solidFill>
              </a:rPr>
              <a:t>Melissa Maida </a:t>
            </a:r>
            <a:r>
              <a:rPr lang="en-US" sz="2000">
                <a:solidFill>
                  <a:srgbClr val="245E84"/>
                </a:solidFill>
              </a:rPr>
              <a:t>– Human Resources Advisor</a:t>
            </a:r>
          </a:p>
          <a:p>
            <a:pPr lvl="1"/>
            <a:r>
              <a:rPr lang="en-US" sz="1600">
                <a:hlinkClick r:id="rId2"/>
              </a:rPr>
              <a:t>Melissa.maida@sd8.bc.ca</a:t>
            </a:r>
            <a:endParaRPr lang="en-US" sz="1600"/>
          </a:p>
          <a:p>
            <a:endParaRPr lang="en-US" sz="2000" b="1">
              <a:solidFill>
                <a:srgbClr val="245E84"/>
              </a:solidFill>
              <a:latin typeface="+mj-lt"/>
            </a:endParaRPr>
          </a:p>
          <a:p>
            <a:pPr marL="342900" indent="-342900">
              <a:buFont typeface="Arial" panose="020B0604020202020204" pitchFamily="34" charset="0"/>
              <a:buChar char="•"/>
            </a:pPr>
            <a:endParaRPr lang="en-US" sz="2000" b="1">
              <a:solidFill>
                <a:srgbClr val="245E84"/>
              </a:solidFill>
              <a:latin typeface="+mj-lt"/>
            </a:endParaRPr>
          </a:p>
          <a:p>
            <a:pPr marL="342900" indent="-342900">
              <a:buFont typeface="Arial" panose="020B0604020202020204" pitchFamily="34" charset="0"/>
              <a:buChar char="•"/>
            </a:pPr>
            <a:r>
              <a:rPr lang="en-US" sz="2000" b="1">
                <a:solidFill>
                  <a:srgbClr val="245E84"/>
                </a:solidFill>
                <a:latin typeface="+mj-lt"/>
              </a:rPr>
              <a:t>Brittany Deuling </a:t>
            </a:r>
            <a:r>
              <a:rPr lang="en-US" sz="2000">
                <a:solidFill>
                  <a:srgbClr val="245E84"/>
                </a:solidFill>
                <a:latin typeface="+mj-lt"/>
              </a:rPr>
              <a:t>– Human Resources Advisor</a:t>
            </a:r>
          </a:p>
          <a:p>
            <a:pPr lvl="1"/>
            <a:r>
              <a:rPr lang="en-US" sz="1600">
                <a:solidFill>
                  <a:srgbClr val="0000FF"/>
                </a:solidFill>
                <a:latin typeface="+mj-lt"/>
                <a:hlinkClick r:id="rId3">
                  <a:extLst>
                    <a:ext uri="{A12FA001-AC4F-418D-AE19-62706E023703}">
                      <ahyp:hlinkClr xmlns:ahyp="http://schemas.microsoft.com/office/drawing/2018/hyperlinkcolor" val="tx"/>
                    </a:ext>
                  </a:extLst>
                </a:hlinkClick>
              </a:rPr>
              <a:t>Brittany.deuling@sd8.bc.ca</a:t>
            </a:r>
            <a:endParaRPr lang="en-US" sz="1600">
              <a:solidFill>
                <a:srgbClr val="0000FF"/>
              </a:solidFill>
              <a:latin typeface="+mj-lt"/>
            </a:endParaRPr>
          </a:p>
          <a:p>
            <a:pPr lvl="1"/>
            <a:endParaRPr lang="en-US" sz="1600">
              <a:latin typeface="+mj-lt"/>
            </a:endParaRPr>
          </a:p>
          <a:p>
            <a:pPr lvl="1"/>
            <a:endParaRPr lang="en-US" sz="1600">
              <a:latin typeface="+mj-lt"/>
            </a:endParaRPr>
          </a:p>
          <a:p>
            <a:pPr lvl="1"/>
            <a:endParaRPr lang="en-US" sz="1600">
              <a:latin typeface="+mj-lt"/>
            </a:endParaRPr>
          </a:p>
          <a:p>
            <a:pPr marL="342900" indent="-342900">
              <a:buFont typeface="Arial" panose="020B0604020202020204" pitchFamily="34" charset="0"/>
              <a:buChar char="•"/>
            </a:pPr>
            <a:r>
              <a:rPr lang="en-US" sz="2000" b="1">
                <a:solidFill>
                  <a:srgbClr val="245E84"/>
                </a:solidFill>
                <a:latin typeface="+mj-lt"/>
              </a:rPr>
              <a:t>Autumn Clarke </a:t>
            </a:r>
            <a:r>
              <a:rPr lang="en-US" sz="2000">
                <a:solidFill>
                  <a:srgbClr val="245E84"/>
                </a:solidFill>
                <a:latin typeface="+mj-lt"/>
              </a:rPr>
              <a:t>– Human Resources Services Clerical</a:t>
            </a:r>
          </a:p>
          <a:p>
            <a:pPr lvl="1"/>
            <a:r>
              <a:rPr lang="en-US" sz="1600">
                <a:latin typeface="+mj-lt"/>
                <a:hlinkClick r:id="rId4"/>
              </a:rPr>
              <a:t>hrservices@sd8.bc.ca</a:t>
            </a:r>
            <a:r>
              <a:rPr lang="en-US" sz="1600">
                <a:latin typeface="+mj-lt"/>
              </a:rPr>
              <a:t> </a:t>
            </a:r>
          </a:p>
          <a:p>
            <a:pPr lvl="1"/>
            <a:endParaRPr lang="en-US" sz="1600">
              <a:latin typeface="+mj-lt"/>
            </a:endParaRPr>
          </a:p>
          <a:p>
            <a:pPr lvl="1"/>
            <a:endParaRPr lang="en-US" sz="1600">
              <a:latin typeface="+mj-lt"/>
            </a:endParaRPr>
          </a:p>
          <a:p>
            <a:pPr lvl="1"/>
            <a:endParaRPr lang="en-US" sz="1600">
              <a:latin typeface="+mj-lt"/>
            </a:endParaRPr>
          </a:p>
          <a:p>
            <a:pPr marL="342900" indent="-342900">
              <a:buFont typeface="Arial" panose="020B0604020202020204" pitchFamily="34" charset="0"/>
              <a:buChar char="•"/>
            </a:pPr>
            <a:r>
              <a:rPr lang="en-US" sz="2000" b="1">
                <a:solidFill>
                  <a:srgbClr val="245E84"/>
                </a:solidFill>
                <a:latin typeface="+mj-lt"/>
              </a:rPr>
              <a:t>Ellisha Macoretta </a:t>
            </a:r>
            <a:r>
              <a:rPr lang="en-US" sz="2000">
                <a:solidFill>
                  <a:srgbClr val="245E84"/>
                </a:solidFill>
                <a:latin typeface="+mj-lt"/>
              </a:rPr>
              <a:t>– SFE Operator/Dispatch</a:t>
            </a:r>
          </a:p>
          <a:p>
            <a:pPr lvl="1"/>
            <a:r>
              <a:rPr lang="en-US" sz="1600">
                <a:latin typeface="+mj-lt"/>
                <a:hlinkClick r:id="rId5"/>
              </a:rPr>
              <a:t>tabsence@sd8.bc.ca</a:t>
            </a:r>
            <a:r>
              <a:rPr lang="en-US" sz="1600">
                <a:latin typeface="+mj-lt"/>
              </a:rPr>
              <a:t> </a:t>
            </a:r>
          </a:p>
          <a:p>
            <a:pPr lvl="1"/>
            <a:endParaRPr lang="en-US" sz="1600">
              <a:latin typeface="+mj-lt"/>
            </a:endParaRPr>
          </a:p>
        </p:txBody>
      </p:sp>
    </p:spTree>
    <p:extLst>
      <p:ext uri="{BB962C8B-B14F-4D97-AF65-F5344CB8AC3E}">
        <p14:creationId xmlns:p14="http://schemas.microsoft.com/office/powerpoint/2010/main" val="241572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945"/>
            <a:ext cx="8229600" cy="1086644"/>
          </a:xfrm>
        </p:spPr>
        <p:txBody>
          <a:bodyPr>
            <a:normAutofit fontScale="90000"/>
          </a:bodyPr>
          <a:lstStyle/>
          <a:p>
            <a:r>
              <a:rPr lang="en-CA" sz="4400">
                <a:latin typeface="+mj-lt"/>
              </a:rPr>
              <a:t>Ask for Instruction</a:t>
            </a:r>
            <a:br>
              <a:rPr lang="en-CA"/>
            </a:br>
            <a:endParaRPr lang="en-CA"/>
          </a:p>
        </p:txBody>
      </p:sp>
      <p:sp>
        <p:nvSpPr>
          <p:cNvPr id="3" name="Content Placeholder 2"/>
          <p:cNvSpPr>
            <a:spLocks noGrp="1"/>
          </p:cNvSpPr>
          <p:nvPr>
            <p:ph idx="1"/>
          </p:nvPr>
        </p:nvSpPr>
        <p:spPr>
          <a:xfrm>
            <a:off x="457200" y="1935701"/>
            <a:ext cx="8229600" cy="3679055"/>
          </a:xfrm>
        </p:spPr>
        <p:txBody>
          <a:bodyPr/>
          <a:lstStyle/>
          <a:p>
            <a:pPr>
              <a:lnSpc>
                <a:spcPct val="80000"/>
              </a:lnSpc>
            </a:pPr>
            <a:r>
              <a:rPr lang="en-US">
                <a:latin typeface="+mj-lt"/>
              </a:rPr>
              <a:t>Always ask for instruction if you are unsure about how to perform a job safely</a:t>
            </a:r>
          </a:p>
          <a:p>
            <a:pPr>
              <a:lnSpc>
                <a:spcPct val="80000"/>
              </a:lnSpc>
            </a:pPr>
            <a:endParaRPr lang="en-US" sz="2000">
              <a:latin typeface="+mj-lt"/>
            </a:endParaRPr>
          </a:p>
          <a:p>
            <a:pPr lvl="1">
              <a:lnSpc>
                <a:spcPct val="80000"/>
              </a:lnSpc>
            </a:pPr>
            <a:r>
              <a:rPr lang="en-US" altLang="en-US">
                <a:latin typeface="+mj-lt"/>
              </a:rPr>
              <a:t>Obtain both verbal instruction and physical demonstration where applicable</a:t>
            </a:r>
          </a:p>
          <a:p>
            <a:pPr lvl="1">
              <a:lnSpc>
                <a:spcPct val="80000"/>
              </a:lnSpc>
            </a:pPr>
            <a:endParaRPr lang="en-US" altLang="en-US">
              <a:latin typeface="+mj-lt"/>
            </a:endParaRPr>
          </a:p>
          <a:p>
            <a:pPr>
              <a:lnSpc>
                <a:spcPct val="80000"/>
              </a:lnSpc>
            </a:pPr>
            <a:r>
              <a:rPr lang="en-US" altLang="en-US">
                <a:latin typeface="+mj-lt"/>
              </a:rPr>
              <a:t>Ensure you understand the hazards and safety risks of any task you need to perform and how to control them</a:t>
            </a:r>
          </a:p>
          <a:p>
            <a:endParaRPr lang="en-US"/>
          </a:p>
          <a:p>
            <a:endParaRPr lang="en-CA"/>
          </a:p>
        </p:txBody>
      </p:sp>
    </p:spTree>
    <p:extLst>
      <p:ext uri="{BB962C8B-B14F-4D97-AF65-F5344CB8AC3E}">
        <p14:creationId xmlns:p14="http://schemas.microsoft.com/office/powerpoint/2010/main" val="3211007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2804" y="2087001"/>
            <a:ext cx="5898392" cy="2683997"/>
          </a:xfrm>
          <a:prstGeom prst="rect">
            <a:avLst/>
          </a:prstGeom>
        </p:spPr>
      </p:pic>
    </p:spTree>
    <p:extLst>
      <p:ext uri="{BB962C8B-B14F-4D97-AF65-F5344CB8AC3E}">
        <p14:creationId xmlns:p14="http://schemas.microsoft.com/office/powerpoint/2010/main" val="126756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3679055"/>
          </a:xfrm>
        </p:spPr>
        <p:txBody>
          <a:bodyPr/>
          <a:lstStyle/>
          <a:p>
            <a:pPr marL="0" indent="0" algn="ctr">
              <a:buNone/>
            </a:pPr>
            <a:endParaRPr lang="en-US">
              <a:solidFill>
                <a:srgbClr val="FF0000"/>
              </a:solidFill>
            </a:endParaRPr>
          </a:p>
          <a:p>
            <a:pPr marL="0" indent="0" algn="ctr">
              <a:lnSpc>
                <a:spcPct val="150000"/>
              </a:lnSpc>
              <a:buNone/>
            </a:pPr>
            <a:r>
              <a:rPr lang="en-US">
                <a:latin typeface="+mj-lt"/>
              </a:rPr>
              <a:t>Scott Rothermel (he/him/his)</a:t>
            </a:r>
          </a:p>
          <a:p>
            <a:pPr marL="0" indent="0" algn="ctr">
              <a:buNone/>
            </a:pPr>
            <a:r>
              <a:rPr lang="en-US">
                <a:latin typeface="+mj-lt"/>
              </a:rPr>
              <a:t>Manager of Safe Schools &amp; OHS</a:t>
            </a:r>
            <a:br>
              <a:rPr lang="en-US">
                <a:latin typeface="+mj-lt"/>
              </a:rPr>
            </a:br>
            <a:r>
              <a:rPr lang="en-US">
                <a:latin typeface="+mj-lt"/>
                <a:hlinkClick r:id="rId2"/>
              </a:rPr>
              <a:t>safe.schools@sd8.bc.ca</a:t>
            </a:r>
            <a:endParaRPr lang="en-US">
              <a:latin typeface="+mj-lt"/>
            </a:endParaRPr>
          </a:p>
          <a:p>
            <a:pPr marL="0" indent="0" algn="ctr">
              <a:buNone/>
            </a:pPr>
            <a:r>
              <a:rPr lang="en-US">
                <a:latin typeface="+mj-lt"/>
              </a:rPr>
              <a:t>250-551-3285</a:t>
            </a:r>
          </a:p>
        </p:txBody>
      </p:sp>
    </p:spTree>
    <p:extLst>
      <p:ext uri="{BB962C8B-B14F-4D97-AF65-F5344CB8AC3E}">
        <p14:creationId xmlns:p14="http://schemas.microsoft.com/office/powerpoint/2010/main" val="411710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015E0A-31A6-F422-59EB-2AE88A01C965}"/>
              </a:ext>
            </a:extLst>
          </p:cNvPr>
          <p:cNvPicPr>
            <a:picLocks noChangeAspect="1"/>
          </p:cNvPicPr>
          <p:nvPr/>
        </p:nvPicPr>
        <p:blipFill>
          <a:blip r:embed="rId3">
            <a:alphaModFix amt="35000"/>
          </a:blip>
          <a:stretch>
            <a:fillRect/>
          </a:stretch>
        </p:blipFill>
        <p:spPr>
          <a:xfrm>
            <a:off x="0" y="-34771"/>
            <a:ext cx="9153939" cy="6675121"/>
          </a:xfrm>
          <a:prstGeom prst="rect">
            <a:avLst/>
          </a:prstGeom>
        </p:spPr>
      </p:pic>
      <p:sp>
        <p:nvSpPr>
          <p:cNvPr id="2" name="Title 1"/>
          <p:cNvSpPr>
            <a:spLocks noGrp="1"/>
          </p:cNvSpPr>
          <p:nvPr>
            <p:ph type="title"/>
          </p:nvPr>
        </p:nvSpPr>
        <p:spPr>
          <a:xfrm>
            <a:off x="891406" y="2050252"/>
            <a:ext cx="7351243" cy="1252538"/>
          </a:xfrm>
        </p:spPr>
        <p:txBody>
          <a:bodyPr>
            <a:noAutofit/>
          </a:bodyPr>
          <a:lstStyle/>
          <a:p>
            <a:pPr algn="ctr" eaLnBrk="1" fontAlgn="auto" hangingPunct="1">
              <a:spcAft>
                <a:spcPts val="0"/>
              </a:spcAft>
              <a:defRPr/>
            </a:pPr>
            <a:r>
              <a:rPr lang="en-US" sz="3600">
                <a:solidFill>
                  <a:schemeClr val="tx2"/>
                </a:solidFill>
                <a:latin typeface="+mj-lt"/>
              </a:rPr>
              <a:t>Smart Find Express (SFE) &amp; Dispatch </a:t>
            </a:r>
          </a:p>
        </p:txBody>
      </p:sp>
      <p:sp>
        <p:nvSpPr>
          <p:cNvPr id="4" name="Title 1"/>
          <p:cNvSpPr txBox="1">
            <a:spLocks/>
          </p:cNvSpPr>
          <p:nvPr/>
        </p:nvSpPr>
        <p:spPr>
          <a:xfrm>
            <a:off x="2614205" y="2802731"/>
            <a:ext cx="3905643" cy="1252538"/>
          </a:xfrm>
          <a:prstGeom prst="rect">
            <a:avLst/>
          </a:prstGeom>
        </p:spPr>
        <p:txBody>
          <a:bodyPr>
            <a:normAutofit/>
          </a:bodyPr>
          <a:lstStyle>
            <a:lvl1pPr algn="l" defTabSz="457200" rtl="0" eaLnBrk="1" fontAlgn="base" hangingPunct="1">
              <a:spcBef>
                <a:spcPct val="0"/>
              </a:spcBef>
              <a:spcAft>
                <a:spcPct val="0"/>
              </a:spcAft>
              <a:defRPr sz="3200" b="1" kern="1200">
                <a:solidFill>
                  <a:srgbClr val="245E84"/>
                </a:solidFill>
                <a:latin typeface="Trebuchet MS"/>
                <a:ea typeface="Geneva" charset="0"/>
                <a:cs typeface="Trebuchet MS"/>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pPr algn="ctr" fontAlgn="auto">
              <a:spcAft>
                <a:spcPts val="0"/>
              </a:spcAft>
              <a:defRPr/>
            </a:pPr>
            <a:r>
              <a:rPr lang="en-US" sz="3600">
                <a:solidFill>
                  <a:schemeClr val="accent1"/>
                </a:solidFill>
              </a:rPr>
              <a:t>Ellisha Macoretta</a:t>
            </a:r>
          </a:p>
          <a:p>
            <a:pPr algn="ctr" fontAlgn="auto">
              <a:spcAft>
                <a:spcPts val="0"/>
              </a:spcAft>
              <a:defRPr/>
            </a:pPr>
            <a:r>
              <a:rPr lang="en-US" sz="2800">
                <a:solidFill>
                  <a:srgbClr val="FF0000"/>
                </a:solidFill>
                <a:latin typeface="+mj-lt"/>
              </a:rPr>
              <a:t>tabsence@sd8.bc.ca</a:t>
            </a:r>
          </a:p>
          <a:p>
            <a:pPr algn="ctr" fontAlgn="auto">
              <a:spcAft>
                <a:spcPts val="0"/>
              </a:spcAft>
              <a:defRPr/>
            </a:pPr>
            <a:endParaRPr lang="en-US" sz="1200">
              <a:solidFill>
                <a:schemeClr val="accent1"/>
              </a:solidFill>
            </a:endParaRPr>
          </a:p>
        </p:txBody>
      </p:sp>
    </p:spTree>
    <p:extLst>
      <p:ext uri="{BB962C8B-B14F-4D97-AF65-F5344CB8AC3E}">
        <p14:creationId xmlns:p14="http://schemas.microsoft.com/office/powerpoint/2010/main" val="302414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65707" y="506712"/>
            <a:ext cx="6821019" cy="994172"/>
          </a:xfrm>
        </p:spPr>
        <p:txBody>
          <a:bodyPr/>
          <a:lstStyle/>
          <a:p>
            <a:pPr algn="l"/>
            <a:r>
              <a:rPr lang="en-US">
                <a:solidFill>
                  <a:srgbClr val="002060"/>
                </a:solidFill>
              </a:rPr>
              <a:t>WEB BROWSER ACCESS</a:t>
            </a:r>
            <a:br>
              <a:rPr lang="en-US">
                <a:solidFill>
                  <a:srgbClr val="002060"/>
                </a:solidFill>
              </a:rPr>
            </a:br>
            <a:r>
              <a:rPr lang="en-US" sz="2400">
                <a:solidFill>
                  <a:srgbClr val="002060"/>
                </a:solidFill>
              </a:rPr>
              <a:t>LOG IN</a:t>
            </a:r>
            <a:endParaRPr lang="en-US">
              <a:solidFill>
                <a:srgbClr val="002060"/>
              </a:solidFill>
            </a:endParaRPr>
          </a:p>
        </p:txBody>
      </p:sp>
      <p:sp>
        <p:nvSpPr>
          <p:cNvPr id="5" name="Rectangle 8">
            <a:extLst>
              <a:ext uri="{FF2B5EF4-FFF2-40B4-BE49-F238E27FC236}">
                <a16:creationId xmlns:a16="http://schemas.microsoft.com/office/drawing/2014/main" id="{1DA2CAF1-120E-26A4-6502-B061BAA5ED50}"/>
              </a:ext>
            </a:extLst>
          </p:cNvPr>
          <p:cNvSpPr>
            <a:spLocks noChangeArrowheads="1"/>
          </p:cNvSpPr>
          <p:nvPr/>
        </p:nvSpPr>
        <p:spPr bwMode="auto">
          <a:xfrm>
            <a:off x="165707" y="2161050"/>
            <a:ext cx="8596553"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indent="6858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14313" indent="-214313">
              <a:buFont typeface="Arial" panose="020B0604020202020204" pitchFamily="34" charset="0"/>
              <a:buChar char="•"/>
            </a:pPr>
            <a:r>
              <a:rPr lang="en-US" altLang="en-US">
                <a:solidFill>
                  <a:srgbClr val="002060"/>
                </a:solidFill>
                <a:latin typeface="Calibri" panose="020F0502020204030204" pitchFamily="34" charset="0"/>
                <a:ea typeface="Times New Roman" panose="02020603050405020304" pitchFamily="18" charset="0"/>
                <a:cs typeface="Calibri" panose="020F0502020204030204" pitchFamily="34" charset="0"/>
              </a:rPr>
              <a:t>The link to SFE can be accessed by navigating to the </a:t>
            </a:r>
            <a:r>
              <a:rPr lang="en-US" altLang="en-US" b="1">
                <a:solidFill>
                  <a:srgbClr val="002060"/>
                </a:solidFill>
                <a:latin typeface="Calibri" panose="020F0502020204030204" pitchFamily="34" charset="0"/>
                <a:ea typeface="Times New Roman" panose="02020603050405020304" pitchFamily="18" charset="0"/>
                <a:cs typeface="Calibri" panose="020F0502020204030204" pitchFamily="34" charset="0"/>
              </a:rPr>
              <a:t>RESOURCES</a:t>
            </a:r>
            <a:r>
              <a:rPr lang="en-US" altLang="en-US">
                <a:solidFill>
                  <a:srgbClr val="002060"/>
                </a:solidFill>
                <a:latin typeface="Calibri" panose="020F0502020204030204" pitchFamily="34" charset="0"/>
                <a:ea typeface="Times New Roman" panose="02020603050405020304" pitchFamily="18" charset="0"/>
                <a:cs typeface="Calibri" panose="020F0502020204030204" pitchFamily="34" charset="0"/>
              </a:rPr>
              <a:t> dropdown menu located at the top right of the SD8 website.</a:t>
            </a:r>
            <a:endParaRPr lang="en-US" altLang="en-US">
              <a:solidFill>
                <a:srgbClr val="002060"/>
              </a:solidFill>
            </a:endParaRPr>
          </a:p>
          <a:p>
            <a:endParaRPr lang="en-US" altLang="en-US">
              <a:solidFill>
                <a:prstClr val="black"/>
              </a:solidFill>
            </a:endParaRPr>
          </a:p>
        </p:txBody>
      </p:sp>
      <p:pic>
        <p:nvPicPr>
          <p:cNvPr id="6" name="Picture 5" descr="Graphical user interface&#10;&#10;Description automatically generated">
            <a:extLst>
              <a:ext uri="{FF2B5EF4-FFF2-40B4-BE49-F238E27FC236}">
                <a16:creationId xmlns:a16="http://schemas.microsoft.com/office/drawing/2014/main" id="{B2060902-C7FF-4751-E7D1-C06BF0DF930F}"/>
              </a:ext>
            </a:extLst>
          </p:cNvPr>
          <p:cNvPicPr>
            <a:picLocks noChangeAspect="1"/>
          </p:cNvPicPr>
          <p:nvPr/>
        </p:nvPicPr>
        <p:blipFill rotWithShape="1">
          <a:blip r:embed="rId3"/>
          <a:srcRect r="9473" b="16711"/>
          <a:stretch/>
        </p:blipFill>
        <p:spPr bwMode="auto">
          <a:xfrm>
            <a:off x="285101" y="3133038"/>
            <a:ext cx="2307917" cy="3073117"/>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8EAFEBA5-78BF-16BB-49C0-FE6186554F36}"/>
              </a:ext>
            </a:extLst>
          </p:cNvPr>
          <p:cNvSpPr/>
          <p:nvPr/>
        </p:nvSpPr>
        <p:spPr>
          <a:xfrm>
            <a:off x="1273890" y="3133038"/>
            <a:ext cx="499369" cy="21479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E3BA56-92EF-1390-BF2B-862F66FAC7A4}"/>
              </a:ext>
            </a:extLst>
          </p:cNvPr>
          <p:cNvSpPr/>
          <p:nvPr/>
        </p:nvSpPr>
        <p:spPr>
          <a:xfrm>
            <a:off x="1317402" y="5907154"/>
            <a:ext cx="992080" cy="22725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7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62427" y="379063"/>
            <a:ext cx="6318272" cy="994172"/>
          </a:xfrm>
        </p:spPr>
        <p:txBody>
          <a:bodyPr/>
          <a:lstStyle/>
          <a:p>
            <a:pPr algn="l"/>
            <a:r>
              <a:rPr lang="en-US">
                <a:solidFill>
                  <a:srgbClr val="002060"/>
                </a:solidFill>
              </a:rPr>
              <a:t>WEB BROWSER ACCESS</a:t>
            </a:r>
            <a:br>
              <a:rPr lang="en-US">
                <a:solidFill>
                  <a:srgbClr val="002060"/>
                </a:solidFill>
              </a:rPr>
            </a:br>
            <a:r>
              <a:rPr lang="en-US" sz="2400">
                <a:solidFill>
                  <a:srgbClr val="002060"/>
                </a:solidFill>
              </a:rPr>
              <a:t>LOG IN</a:t>
            </a:r>
            <a:endParaRPr lang="en-US">
              <a:solidFill>
                <a:srgbClr val="002060"/>
              </a:solidFill>
            </a:endParaRPr>
          </a:p>
        </p:txBody>
      </p:sp>
      <p:sp>
        <p:nvSpPr>
          <p:cNvPr id="5" name="Rectangle 8">
            <a:extLst>
              <a:ext uri="{FF2B5EF4-FFF2-40B4-BE49-F238E27FC236}">
                <a16:creationId xmlns:a16="http://schemas.microsoft.com/office/drawing/2014/main" id="{1DA2CAF1-120E-26A4-6502-B061BAA5ED50}"/>
              </a:ext>
            </a:extLst>
          </p:cNvPr>
          <p:cNvSpPr>
            <a:spLocks noChangeArrowheads="1"/>
          </p:cNvSpPr>
          <p:nvPr/>
        </p:nvSpPr>
        <p:spPr bwMode="auto">
          <a:xfrm>
            <a:off x="162427" y="1891576"/>
            <a:ext cx="7372077"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indent="6858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14313" indent="-214313">
              <a:buFont typeface="Arial" panose="020B0604020202020204" pitchFamily="34" charset="0"/>
              <a:buChar char="•"/>
            </a:pPr>
            <a:r>
              <a:rPr lang="en-US" altLang="en-US">
                <a:solidFill>
                  <a:srgbClr val="002060"/>
                </a:solidFill>
                <a:latin typeface="Calibri" panose="020F0502020204030204" pitchFamily="34" charset="0"/>
                <a:ea typeface="Times New Roman" panose="02020603050405020304" pitchFamily="18" charset="0"/>
                <a:cs typeface="Calibri" panose="020F0502020204030204" pitchFamily="34" charset="0"/>
              </a:rPr>
              <a:t>From the </a:t>
            </a:r>
            <a:r>
              <a:rPr lang="en-US" altLang="en-US" err="1">
                <a:solidFill>
                  <a:srgbClr val="002060"/>
                </a:solidFill>
                <a:latin typeface="Calibri" panose="020F0502020204030204" pitchFamily="34" charset="0"/>
                <a:ea typeface="Times New Roman" panose="02020603050405020304" pitchFamily="18" charset="0"/>
                <a:cs typeface="Calibri" panose="020F0502020204030204" pitchFamily="34" charset="0"/>
              </a:rPr>
              <a:t>Smartfind</a:t>
            </a:r>
            <a:r>
              <a:rPr lang="en-US" altLang="en-US">
                <a:solidFill>
                  <a:srgbClr val="002060"/>
                </a:solidFill>
                <a:latin typeface="Calibri" panose="020F0502020204030204" pitchFamily="34" charset="0"/>
                <a:ea typeface="Times New Roman" panose="02020603050405020304" pitchFamily="18" charset="0"/>
                <a:cs typeface="Calibri" panose="020F0502020204030204" pitchFamily="34" charset="0"/>
              </a:rPr>
              <a:t> Express login page, click the SD8/Microsoft sign in button and sign in using your SD8 email and password. </a:t>
            </a:r>
            <a:endParaRPr lang="en-US" altLang="en-US">
              <a:solidFill>
                <a:srgbClr val="002060"/>
              </a:solidFill>
            </a:endParaRPr>
          </a:p>
          <a:p>
            <a:endParaRPr lang="en-US" altLang="en-US">
              <a:solidFill>
                <a:prstClr val="black"/>
              </a:solidFill>
            </a:endParaRPr>
          </a:p>
        </p:txBody>
      </p:sp>
      <p:pic>
        <p:nvPicPr>
          <p:cNvPr id="2" name="Picture 1" descr="Graphical user interface, application, email&#10;&#10;Description automatically generated">
            <a:extLst>
              <a:ext uri="{FF2B5EF4-FFF2-40B4-BE49-F238E27FC236}">
                <a16:creationId xmlns:a16="http://schemas.microsoft.com/office/drawing/2014/main" id="{E7626368-1646-1957-DD4D-620053B3E0E2}"/>
              </a:ext>
            </a:extLst>
          </p:cNvPr>
          <p:cNvPicPr>
            <a:picLocks noChangeAspect="1"/>
          </p:cNvPicPr>
          <p:nvPr/>
        </p:nvPicPr>
        <p:blipFill rotWithShape="1">
          <a:blip r:embed="rId3"/>
          <a:srcRect l="8960" t="11382" r="11259" b="5629"/>
          <a:stretch/>
        </p:blipFill>
        <p:spPr bwMode="auto">
          <a:xfrm>
            <a:off x="162427" y="2787541"/>
            <a:ext cx="2532689" cy="2104330"/>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31449265-C02B-0AAF-DEE8-0536633BE62F}"/>
              </a:ext>
            </a:extLst>
          </p:cNvPr>
          <p:cNvSpPr/>
          <p:nvPr/>
        </p:nvSpPr>
        <p:spPr>
          <a:xfrm>
            <a:off x="207382" y="4626262"/>
            <a:ext cx="832282" cy="26560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latin typeface="Calibri"/>
            </a:endParaRPr>
          </a:p>
        </p:txBody>
      </p:sp>
      <p:pic>
        <p:nvPicPr>
          <p:cNvPr id="9" name="Picture 8">
            <a:extLst>
              <a:ext uri="{FF2B5EF4-FFF2-40B4-BE49-F238E27FC236}">
                <a16:creationId xmlns:a16="http://schemas.microsoft.com/office/drawing/2014/main" id="{DADA0F76-565D-E54F-964B-17C524B9A964}"/>
              </a:ext>
            </a:extLst>
          </p:cNvPr>
          <p:cNvPicPr>
            <a:picLocks noChangeAspect="1"/>
          </p:cNvPicPr>
          <p:nvPr/>
        </p:nvPicPr>
        <p:blipFill>
          <a:blip r:embed="rId4"/>
          <a:stretch>
            <a:fillRect/>
          </a:stretch>
        </p:blipFill>
        <p:spPr>
          <a:xfrm>
            <a:off x="2901802" y="2918421"/>
            <a:ext cx="2596724" cy="2443976"/>
          </a:xfrm>
          <a:prstGeom prst="rect">
            <a:avLst/>
          </a:prstGeom>
        </p:spPr>
      </p:pic>
      <p:pic>
        <p:nvPicPr>
          <p:cNvPr id="11" name="Picture 10">
            <a:extLst>
              <a:ext uri="{FF2B5EF4-FFF2-40B4-BE49-F238E27FC236}">
                <a16:creationId xmlns:a16="http://schemas.microsoft.com/office/drawing/2014/main" id="{BA63B0A2-207C-0C2D-0F83-6289BC00588A}"/>
              </a:ext>
            </a:extLst>
          </p:cNvPr>
          <p:cNvPicPr>
            <a:picLocks noChangeAspect="1"/>
          </p:cNvPicPr>
          <p:nvPr/>
        </p:nvPicPr>
        <p:blipFill rotWithShape="1">
          <a:blip r:embed="rId5"/>
          <a:srcRect l="1440" r="1698" b="1409"/>
          <a:stretch/>
        </p:blipFill>
        <p:spPr>
          <a:xfrm>
            <a:off x="5641175" y="2918421"/>
            <a:ext cx="3086100" cy="2443976"/>
          </a:xfrm>
          <a:prstGeom prst="rect">
            <a:avLst/>
          </a:prstGeom>
        </p:spPr>
      </p:pic>
    </p:spTree>
    <p:extLst>
      <p:ext uri="{BB962C8B-B14F-4D97-AF65-F5344CB8AC3E}">
        <p14:creationId xmlns:p14="http://schemas.microsoft.com/office/powerpoint/2010/main" val="405576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87452" y="297193"/>
            <a:ext cx="6804144" cy="994172"/>
          </a:xfrm>
        </p:spPr>
        <p:txBody>
          <a:bodyPr/>
          <a:lstStyle/>
          <a:p>
            <a:pPr algn="l"/>
            <a:r>
              <a:rPr lang="en-US" dirty="0">
                <a:solidFill>
                  <a:srgbClr val="002060"/>
                </a:solidFill>
              </a:rPr>
              <a:t>WEB BROWSER ACCESS</a:t>
            </a:r>
            <a:br>
              <a:rPr lang="en-US" dirty="0">
                <a:solidFill>
                  <a:srgbClr val="002060"/>
                </a:solidFill>
              </a:rPr>
            </a:br>
            <a:r>
              <a:rPr lang="en-US" sz="2400" dirty="0">
                <a:solidFill>
                  <a:srgbClr val="002060"/>
                </a:solidFill>
              </a:rPr>
              <a:t>PROFILE SETTINGS- Substitute</a:t>
            </a:r>
          </a:p>
        </p:txBody>
      </p:sp>
      <p:sp>
        <p:nvSpPr>
          <p:cNvPr id="6" name="TextBox 5">
            <a:extLst>
              <a:ext uri="{FF2B5EF4-FFF2-40B4-BE49-F238E27FC236}">
                <a16:creationId xmlns:a16="http://schemas.microsoft.com/office/drawing/2014/main" id="{3C2DE8FD-F63A-FE92-5C4A-626598C33285}"/>
              </a:ext>
            </a:extLst>
          </p:cNvPr>
          <p:cNvSpPr txBox="1"/>
          <p:nvPr/>
        </p:nvSpPr>
        <p:spPr>
          <a:xfrm>
            <a:off x="225768" y="1994929"/>
            <a:ext cx="1531708"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Navigation Steps:</a:t>
            </a:r>
          </a:p>
        </p:txBody>
      </p:sp>
      <p:pic>
        <p:nvPicPr>
          <p:cNvPr id="9" name="Picture 8">
            <a:extLst>
              <a:ext uri="{FF2B5EF4-FFF2-40B4-BE49-F238E27FC236}">
                <a16:creationId xmlns:a16="http://schemas.microsoft.com/office/drawing/2014/main" id="{369C4BB4-DDD6-73A2-CEE9-1EEEEFC2BB9C}"/>
              </a:ext>
            </a:extLst>
          </p:cNvPr>
          <p:cNvPicPr>
            <a:picLocks noChangeAspect="1"/>
          </p:cNvPicPr>
          <p:nvPr/>
        </p:nvPicPr>
        <p:blipFill>
          <a:blip r:embed="rId3"/>
          <a:stretch>
            <a:fillRect/>
          </a:stretch>
        </p:blipFill>
        <p:spPr>
          <a:xfrm>
            <a:off x="2140642" y="1951350"/>
            <a:ext cx="1953461" cy="1236175"/>
          </a:xfrm>
          <a:prstGeom prst="rect">
            <a:avLst/>
          </a:prstGeom>
          <a:ln>
            <a:solidFill>
              <a:schemeClr val="tx1"/>
            </a:solidFill>
          </a:ln>
        </p:spPr>
      </p:pic>
      <p:sp>
        <p:nvSpPr>
          <p:cNvPr id="10" name="Oval 9">
            <a:extLst>
              <a:ext uri="{FF2B5EF4-FFF2-40B4-BE49-F238E27FC236}">
                <a16:creationId xmlns:a16="http://schemas.microsoft.com/office/drawing/2014/main" id="{1572B8C6-F734-C57A-B88A-1926C28E38F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1" name="Oval 10">
            <a:extLst>
              <a:ext uri="{FF2B5EF4-FFF2-40B4-BE49-F238E27FC236}">
                <a16:creationId xmlns:a16="http://schemas.microsoft.com/office/drawing/2014/main" id="{53B4CF02-F0A7-D193-65D4-7515B96A053C}"/>
              </a:ext>
            </a:extLst>
          </p:cNvPr>
          <p:cNvSpPr/>
          <p:nvPr/>
        </p:nvSpPr>
        <p:spPr>
          <a:xfrm>
            <a:off x="225768" y="2736203"/>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12" name="TextBox 11">
            <a:extLst>
              <a:ext uri="{FF2B5EF4-FFF2-40B4-BE49-F238E27FC236}">
                <a16:creationId xmlns:a16="http://schemas.microsoft.com/office/drawing/2014/main" id="{B9787FDF-32CE-284B-0D6F-05C549D12057}"/>
              </a:ext>
            </a:extLst>
          </p:cNvPr>
          <p:cNvSpPr txBox="1"/>
          <p:nvPr/>
        </p:nvSpPr>
        <p:spPr>
          <a:xfrm>
            <a:off x="385345" y="2345576"/>
            <a:ext cx="1630961" cy="3693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your initials on the top right of the screen.</a:t>
            </a:r>
          </a:p>
        </p:txBody>
      </p:sp>
      <p:sp>
        <p:nvSpPr>
          <p:cNvPr id="13" name="TextBox 12">
            <a:extLst>
              <a:ext uri="{FF2B5EF4-FFF2-40B4-BE49-F238E27FC236}">
                <a16:creationId xmlns:a16="http://schemas.microsoft.com/office/drawing/2014/main" id="{AB16C215-ACDE-2778-7AF5-E233ED13BF10}"/>
              </a:ext>
            </a:extLst>
          </p:cNvPr>
          <p:cNvSpPr txBox="1"/>
          <p:nvPr/>
        </p:nvSpPr>
        <p:spPr>
          <a:xfrm>
            <a:off x="385345" y="2713989"/>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Settings</a:t>
            </a:r>
            <a:r>
              <a:rPr lang="en-US" sz="900">
                <a:solidFill>
                  <a:srgbClr val="00417C"/>
                </a:solidFill>
                <a:latin typeface="Calibri" panose="020F0502020204030204"/>
                <a:ea typeface="+mn-ea"/>
                <a:cs typeface="+mn-cs"/>
              </a:rPr>
              <a:t>”</a:t>
            </a:r>
          </a:p>
        </p:txBody>
      </p:sp>
      <p:sp>
        <p:nvSpPr>
          <p:cNvPr id="14" name="Oval 13">
            <a:extLst>
              <a:ext uri="{FF2B5EF4-FFF2-40B4-BE49-F238E27FC236}">
                <a16:creationId xmlns:a16="http://schemas.microsoft.com/office/drawing/2014/main" id="{59EC4AE4-6A1E-3A23-B421-F92383F0D188}"/>
              </a:ext>
            </a:extLst>
          </p:cNvPr>
          <p:cNvSpPr/>
          <p:nvPr/>
        </p:nvSpPr>
        <p:spPr>
          <a:xfrm>
            <a:off x="3509735" y="2218724"/>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5" name="Oval 14">
            <a:extLst>
              <a:ext uri="{FF2B5EF4-FFF2-40B4-BE49-F238E27FC236}">
                <a16:creationId xmlns:a16="http://schemas.microsoft.com/office/drawing/2014/main" id="{35443BF8-09A5-9D10-81F3-AB009444F769}"/>
              </a:ext>
            </a:extLst>
          </p:cNvPr>
          <p:cNvSpPr/>
          <p:nvPr/>
        </p:nvSpPr>
        <p:spPr>
          <a:xfrm>
            <a:off x="3172251" y="2563198"/>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18" name="TextBox 17">
            <a:extLst>
              <a:ext uri="{FF2B5EF4-FFF2-40B4-BE49-F238E27FC236}">
                <a16:creationId xmlns:a16="http://schemas.microsoft.com/office/drawing/2014/main" id="{85AA3AAD-4212-D9DF-5A38-0619F9EC678F}"/>
              </a:ext>
            </a:extLst>
          </p:cNvPr>
          <p:cNvSpPr txBox="1"/>
          <p:nvPr/>
        </p:nvSpPr>
        <p:spPr>
          <a:xfrm>
            <a:off x="305556" y="3245721"/>
            <a:ext cx="2868497"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Schedule Configuration Steps:</a:t>
            </a:r>
          </a:p>
        </p:txBody>
      </p:sp>
      <p:sp>
        <p:nvSpPr>
          <p:cNvPr id="19" name="Oval 18">
            <a:extLst>
              <a:ext uri="{FF2B5EF4-FFF2-40B4-BE49-F238E27FC236}">
                <a16:creationId xmlns:a16="http://schemas.microsoft.com/office/drawing/2014/main" id="{EE52D0B4-05EB-6CC4-F826-E6C1C56A7F20}"/>
              </a:ext>
            </a:extLst>
          </p:cNvPr>
          <p:cNvSpPr/>
          <p:nvPr/>
        </p:nvSpPr>
        <p:spPr>
          <a:xfrm>
            <a:off x="199215" y="3580917"/>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20" name="TextBox 19">
            <a:extLst>
              <a:ext uri="{FF2B5EF4-FFF2-40B4-BE49-F238E27FC236}">
                <a16:creationId xmlns:a16="http://schemas.microsoft.com/office/drawing/2014/main" id="{74E6F1D7-17E1-858D-F232-B4C70D30FD64}"/>
              </a:ext>
            </a:extLst>
          </p:cNvPr>
          <p:cNvSpPr txBox="1"/>
          <p:nvPr/>
        </p:nvSpPr>
        <p:spPr>
          <a:xfrm>
            <a:off x="385345" y="3550851"/>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Schedule</a:t>
            </a:r>
            <a:r>
              <a:rPr lang="en-US" sz="900">
                <a:solidFill>
                  <a:srgbClr val="00417C"/>
                </a:solidFill>
                <a:latin typeface="Calibri" panose="020F0502020204030204"/>
                <a:ea typeface="+mn-ea"/>
                <a:cs typeface="+mn-cs"/>
              </a:rPr>
              <a:t>”</a:t>
            </a:r>
          </a:p>
        </p:txBody>
      </p:sp>
      <p:sp>
        <p:nvSpPr>
          <p:cNvPr id="21" name="TextBox 20">
            <a:extLst>
              <a:ext uri="{FF2B5EF4-FFF2-40B4-BE49-F238E27FC236}">
                <a16:creationId xmlns:a16="http://schemas.microsoft.com/office/drawing/2014/main" id="{EC6F7BE1-1E4A-15AA-6BA3-FC1E48F2BAF1}"/>
              </a:ext>
            </a:extLst>
          </p:cNvPr>
          <p:cNvSpPr txBox="1"/>
          <p:nvPr/>
        </p:nvSpPr>
        <p:spPr>
          <a:xfrm>
            <a:off x="385344" y="4333260"/>
            <a:ext cx="3206571" cy="1061829"/>
          </a:xfrm>
          <a:prstGeom prst="rect">
            <a:avLst/>
          </a:prstGeom>
          <a:noFill/>
        </p:spPr>
        <p:txBody>
          <a:bodyPr wrap="square" rtlCol="0">
            <a:spAutoFit/>
          </a:bodyPr>
          <a:lstStyle/>
          <a:p>
            <a:pPr algn="l"/>
            <a:r>
              <a:rPr lang="en-US" sz="900">
                <a:solidFill>
                  <a:schemeClr val="accent1">
                    <a:lumMod val="75000"/>
                  </a:schemeClr>
                </a:solidFill>
              </a:rPr>
              <a:t>For each day of the week, click </a:t>
            </a:r>
            <a:r>
              <a:rPr lang="en-US" sz="900" b="1">
                <a:solidFill>
                  <a:schemeClr val="accent1">
                    <a:lumMod val="75000"/>
                  </a:schemeClr>
                </a:solidFill>
              </a:rPr>
              <a:t>Edit (pencil)</a:t>
            </a:r>
            <a:r>
              <a:rPr lang="en-US" sz="900">
                <a:solidFill>
                  <a:schemeClr val="accent1">
                    <a:lumMod val="75000"/>
                  </a:schemeClr>
                </a:solidFill>
              </a:rPr>
              <a:t> to define </a:t>
            </a:r>
            <a:r>
              <a:rPr lang="en-US" sz="900" b="1">
                <a:solidFill>
                  <a:schemeClr val="accent1">
                    <a:lumMod val="75000"/>
                  </a:schemeClr>
                </a:solidFill>
              </a:rPr>
              <a:t>Available </a:t>
            </a:r>
          </a:p>
          <a:p>
            <a:pPr algn="l"/>
            <a:r>
              <a:rPr lang="en-US" sz="900" b="1">
                <a:solidFill>
                  <a:schemeClr val="accent1">
                    <a:lumMod val="75000"/>
                  </a:schemeClr>
                </a:solidFill>
              </a:rPr>
              <a:t>Times</a:t>
            </a:r>
            <a:r>
              <a:rPr lang="en-US" sz="900">
                <a:solidFill>
                  <a:schemeClr val="accent1">
                    <a:lumMod val="75000"/>
                  </a:schemeClr>
                </a:solidFill>
              </a:rPr>
              <a:t> and </a:t>
            </a:r>
            <a:r>
              <a:rPr lang="en-US" sz="900" b="1">
                <a:solidFill>
                  <a:schemeClr val="accent1">
                    <a:lumMod val="75000"/>
                  </a:schemeClr>
                </a:solidFill>
              </a:rPr>
              <a:t>Do Not Call Times</a:t>
            </a:r>
            <a:r>
              <a:rPr lang="en-US" sz="900">
                <a:solidFill>
                  <a:schemeClr val="accent1">
                    <a:lumMod val="75000"/>
                  </a:schemeClr>
                </a:solidFill>
              </a:rPr>
              <a:t>.</a:t>
            </a:r>
          </a:p>
          <a:p>
            <a:pPr algn="l"/>
            <a:r>
              <a:rPr lang="en-US" sz="900">
                <a:solidFill>
                  <a:schemeClr val="accent1">
                    <a:lumMod val="75000"/>
                  </a:schemeClr>
                </a:solidFill>
              </a:rPr>
              <a:t>Click </a:t>
            </a:r>
            <a:r>
              <a:rPr lang="en-US" sz="900" b="1">
                <a:solidFill>
                  <a:schemeClr val="accent1">
                    <a:lumMod val="75000"/>
                  </a:schemeClr>
                </a:solidFill>
              </a:rPr>
              <a:t>All Day</a:t>
            </a:r>
            <a:r>
              <a:rPr lang="en-US" sz="900">
                <a:solidFill>
                  <a:schemeClr val="accent1">
                    <a:lumMod val="75000"/>
                  </a:schemeClr>
                </a:solidFill>
              </a:rPr>
              <a:t>, </a:t>
            </a:r>
            <a:r>
              <a:rPr lang="en-US" sz="900" b="1">
                <a:solidFill>
                  <a:schemeClr val="accent1">
                    <a:lumMod val="75000"/>
                  </a:schemeClr>
                </a:solidFill>
              </a:rPr>
              <a:t>Unavailable</a:t>
            </a:r>
            <a:r>
              <a:rPr lang="en-US" sz="900">
                <a:solidFill>
                  <a:schemeClr val="accent1">
                    <a:lumMod val="75000"/>
                  </a:schemeClr>
                </a:solidFill>
              </a:rPr>
              <a:t>, or </a:t>
            </a:r>
            <a:r>
              <a:rPr lang="en-US" sz="900" b="1">
                <a:solidFill>
                  <a:schemeClr val="accent1">
                    <a:lumMod val="75000"/>
                  </a:schemeClr>
                </a:solidFill>
              </a:rPr>
              <a:t>Custom</a:t>
            </a:r>
            <a:r>
              <a:rPr lang="en-US" sz="900">
                <a:solidFill>
                  <a:schemeClr val="accent1">
                    <a:lumMod val="75000"/>
                  </a:schemeClr>
                </a:solidFill>
              </a:rPr>
              <a:t>.</a:t>
            </a:r>
          </a:p>
          <a:p>
            <a:pPr algn="l"/>
            <a:r>
              <a:rPr lang="en-US" sz="900">
                <a:solidFill>
                  <a:schemeClr val="accent1">
                    <a:lumMod val="75000"/>
                  </a:schemeClr>
                </a:solidFill>
              </a:rPr>
              <a:t>If custom, enter </a:t>
            </a:r>
            <a:r>
              <a:rPr lang="en-US" sz="900" b="1">
                <a:solidFill>
                  <a:schemeClr val="accent1">
                    <a:lumMod val="75000"/>
                  </a:schemeClr>
                </a:solidFill>
              </a:rPr>
              <a:t>Start Time</a:t>
            </a:r>
            <a:r>
              <a:rPr lang="en-US" sz="900">
                <a:solidFill>
                  <a:schemeClr val="accent1">
                    <a:lumMod val="75000"/>
                  </a:schemeClr>
                </a:solidFill>
              </a:rPr>
              <a:t> and </a:t>
            </a:r>
            <a:r>
              <a:rPr lang="en-US" sz="900" b="1">
                <a:solidFill>
                  <a:schemeClr val="accent1">
                    <a:lumMod val="75000"/>
                  </a:schemeClr>
                </a:solidFill>
              </a:rPr>
              <a:t>End Time</a:t>
            </a:r>
            <a:r>
              <a:rPr lang="en-US" sz="900">
                <a:solidFill>
                  <a:schemeClr val="accent1">
                    <a:lumMod val="75000"/>
                  </a:schemeClr>
                </a:solidFill>
              </a:rPr>
              <a:t>.</a:t>
            </a:r>
          </a:p>
          <a:p>
            <a:pPr algn="l"/>
            <a:r>
              <a:rPr lang="en-US" sz="900">
                <a:solidFill>
                  <a:schemeClr val="accent1">
                    <a:lumMod val="75000"/>
                  </a:schemeClr>
                </a:solidFill>
              </a:rPr>
              <a:t>Click </a:t>
            </a:r>
            <a:r>
              <a:rPr lang="en-US" sz="900" b="1">
                <a:solidFill>
                  <a:schemeClr val="accent1">
                    <a:lumMod val="75000"/>
                  </a:schemeClr>
                </a:solidFill>
              </a:rPr>
              <a:t>Save</a:t>
            </a:r>
            <a:r>
              <a:rPr lang="en-US" sz="900">
                <a:solidFill>
                  <a:schemeClr val="accent1">
                    <a:lumMod val="75000"/>
                  </a:schemeClr>
                </a:solidFill>
              </a:rPr>
              <a:t>.</a:t>
            </a:r>
          </a:p>
          <a:p>
            <a:endParaRPr lang="fr-CA"/>
          </a:p>
        </p:txBody>
      </p:sp>
      <p:sp>
        <p:nvSpPr>
          <p:cNvPr id="17" name="Oval 16">
            <a:extLst>
              <a:ext uri="{FF2B5EF4-FFF2-40B4-BE49-F238E27FC236}">
                <a16:creationId xmlns:a16="http://schemas.microsoft.com/office/drawing/2014/main" id="{0E6FA551-28FC-AA07-7C9A-DC7A8A6FB3B4}"/>
              </a:ext>
            </a:extLst>
          </p:cNvPr>
          <p:cNvSpPr/>
          <p:nvPr/>
        </p:nvSpPr>
        <p:spPr>
          <a:xfrm>
            <a:off x="467648" y="4166028"/>
            <a:ext cx="159578" cy="13435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pic>
        <p:nvPicPr>
          <p:cNvPr id="24" name="Picture 23">
            <a:extLst>
              <a:ext uri="{FF2B5EF4-FFF2-40B4-BE49-F238E27FC236}">
                <a16:creationId xmlns:a16="http://schemas.microsoft.com/office/drawing/2014/main" id="{D7B4D369-53E9-23DD-4DFF-40352199F907}"/>
              </a:ext>
            </a:extLst>
          </p:cNvPr>
          <p:cNvPicPr>
            <a:picLocks noChangeAspect="1"/>
          </p:cNvPicPr>
          <p:nvPr/>
        </p:nvPicPr>
        <p:blipFill>
          <a:blip r:embed="rId4"/>
          <a:stretch>
            <a:fillRect/>
          </a:stretch>
        </p:blipFill>
        <p:spPr>
          <a:xfrm>
            <a:off x="385345" y="3750960"/>
            <a:ext cx="3696894" cy="382191"/>
          </a:xfrm>
          <a:prstGeom prst="rect">
            <a:avLst/>
          </a:prstGeom>
        </p:spPr>
      </p:pic>
      <p:pic>
        <p:nvPicPr>
          <p:cNvPr id="26" name="Picture 25">
            <a:extLst>
              <a:ext uri="{FF2B5EF4-FFF2-40B4-BE49-F238E27FC236}">
                <a16:creationId xmlns:a16="http://schemas.microsoft.com/office/drawing/2014/main" id="{1A5DE951-09C6-0BB3-9368-EDF25687F559}"/>
              </a:ext>
            </a:extLst>
          </p:cNvPr>
          <p:cNvPicPr>
            <a:picLocks noChangeAspect="1"/>
          </p:cNvPicPr>
          <p:nvPr/>
        </p:nvPicPr>
        <p:blipFill>
          <a:blip r:embed="rId5"/>
          <a:stretch>
            <a:fillRect/>
          </a:stretch>
        </p:blipFill>
        <p:spPr>
          <a:xfrm>
            <a:off x="4119363" y="1850507"/>
            <a:ext cx="3696895" cy="3929241"/>
          </a:xfrm>
          <a:prstGeom prst="rect">
            <a:avLst/>
          </a:prstGeom>
        </p:spPr>
      </p:pic>
      <p:sp>
        <p:nvSpPr>
          <p:cNvPr id="2" name="Rectangle 1">
            <a:extLst>
              <a:ext uri="{FF2B5EF4-FFF2-40B4-BE49-F238E27FC236}">
                <a16:creationId xmlns:a16="http://schemas.microsoft.com/office/drawing/2014/main" id="{1FB36C4E-68C8-00F7-6002-B76F761F78F4}"/>
              </a:ext>
            </a:extLst>
          </p:cNvPr>
          <p:cNvSpPr/>
          <p:nvPr/>
        </p:nvSpPr>
        <p:spPr>
          <a:xfrm>
            <a:off x="5757110" y="2968792"/>
            <a:ext cx="278421" cy="21873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0832002-497A-408B-AF38-30C5C84A5A3E}"/>
              </a:ext>
            </a:extLst>
          </p:cNvPr>
          <p:cNvPicPr>
            <a:picLocks noChangeAspect="1"/>
          </p:cNvPicPr>
          <p:nvPr/>
        </p:nvPicPr>
        <p:blipFill>
          <a:blip r:embed="rId6"/>
          <a:stretch>
            <a:fillRect/>
          </a:stretch>
        </p:blipFill>
        <p:spPr>
          <a:xfrm>
            <a:off x="2245656" y="2465860"/>
            <a:ext cx="1848447" cy="959321"/>
          </a:xfrm>
          <a:prstGeom prst="rect">
            <a:avLst/>
          </a:prstGeom>
        </p:spPr>
      </p:pic>
      <p:pic>
        <p:nvPicPr>
          <p:cNvPr id="23" name="Picture 22">
            <a:extLst>
              <a:ext uri="{FF2B5EF4-FFF2-40B4-BE49-F238E27FC236}">
                <a16:creationId xmlns:a16="http://schemas.microsoft.com/office/drawing/2014/main" id="{74B76123-65E6-08E7-7DA0-133378E5439E}"/>
              </a:ext>
            </a:extLst>
          </p:cNvPr>
          <p:cNvPicPr>
            <a:picLocks noChangeAspect="1"/>
          </p:cNvPicPr>
          <p:nvPr/>
        </p:nvPicPr>
        <p:blipFill>
          <a:blip r:embed="rId7"/>
          <a:stretch>
            <a:fillRect/>
          </a:stretch>
        </p:blipFill>
        <p:spPr>
          <a:xfrm>
            <a:off x="6102286" y="1685623"/>
            <a:ext cx="2664302" cy="1951589"/>
          </a:xfrm>
          <a:prstGeom prst="rect">
            <a:avLst/>
          </a:prstGeom>
        </p:spPr>
      </p:pic>
    </p:spTree>
    <p:extLst>
      <p:ext uri="{BB962C8B-B14F-4D97-AF65-F5344CB8AC3E}">
        <p14:creationId xmlns:p14="http://schemas.microsoft.com/office/powerpoint/2010/main" val="70223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50898" y="226437"/>
            <a:ext cx="6006277" cy="994172"/>
          </a:xfrm>
        </p:spPr>
        <p:txBody>
          <a:bodyPr/>
          <a:lstStyle/>
          <a:p>
            <a:pPr algn="l"/>
            <a:r>
              <a:rPr lang="en-US" dirty="0">
                <a:solidFill>
                  <a:srgbClr val="002060"/>
                </a:solidFill>
              </a:rPr>
              <a:t>WEB BROWSER ACCESS</a:t>
            </a:r>
            <a:br>
              <a:rPr lang="en-US" dirty="0">
                <a:solidFill>
                  <a:srgbClr val="002060"/>
                </a:solidFill>
              </a:rPr>
            </a:br>
            <a:r>
              <a:rPr lang="en-US" sz="2400" dirty="0">
                <a:solidFill>
                  <a:srgbClr val="002060"/>
                </a:solidFill>
              </a:rPr>
              <a:t>PROFILE SETTINGS- Substitute</a:t>
            </a:r>
          </a:p>
        </p:txBody>
      </p:sp>
      <p:sp>
        <p:nvSpPr>
          <p:cNvPr id="6" name="TextBox 5">
            <a:extLst>
              <a:ext uri="{FF2B5EF4-FFF2-40B4-BE49-F238E27FC236}">
                <a16:creationId xmlns:a16="http://schemas.microsoft.com/office/drawing/2014/main" id="{3C2DE8FD-F63A-FE92-5C4A-626598C33285}"/>
              </a:ext>
            </a:extLst>
          </p:cNvPr>
          <p:cNvSpPr txBox="1"/>
          <p:nvPr/>
        </p:nvSpPr>
        <p:spPr>
          <a:xfrm>
            <a:off x="225768" y="1994929"/>
            <a:ext cx="1531708"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Navigation Steps:</a:t>
            </a:r>
          </a:p>
        </p:txBody>
      </p:sp>
      <p:sp>
        <p:nvSpPr>
          <p:cNvPr id="10" name="Oval 9">
            <a:extLst>
              <a:ext uri="{FF2B5EF4-FFF2-40B4-BE49-F238E27FC236}">
                <a16:creationId xmlns:a16="http://schemas.microsoft.com/office/drawing/2014/main" id="{1572B8C6-F734-C57A-B88A-1926C28E38F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1" name="Oval 10">
            <a:extLst>
              <a:ext uri="{FF2B5EF4-FFF2-40B4-BE49-F238E27FC236}">
                <a16:creationId xmlns:a16="http://schemas.microsoft.com/office/drawing/2014/main" id="{53B4CF02-F0A7-D193-65D4-7515B96A053C}"/>
              </a:ext>
            </a:extLst>
          </p:cNvPr>
          <p:cNvSpPr/>
          <p:nvPr/>
        </p:nvSpPr>
        <p:spPr>
          <a:xfrm>
            <a:off x="225768" y="2736203"/>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12" name="TextBox 11">
            <a:extLst>
              <a:ext uri="{FF2B5EF4-FFF2-40B4-BE49-F238E27FC236}">
                <a16:creationId xmlns:a16="http://schemas.microsoft.com/office/drawing/2014/main" id="{B9787FDF-32CE-284B-0D6F-05C549D12057}"/>
              </a:ext>
            </a:extLst>
          </p:cNvPr>
          <p:cNvSpPr txBox="1"/>
          <p:nvPr/>
        </p:nvSpPr>
        <p:spPr>
          <a:xfrm>
            <a:off x="385345" y="2345576"/>
            <a:ext cx="1630961" cy="3693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your initials on the top right of the screen.</a:t>
            </a:r>
          </a:p>
        </p:txBody>
      </p:sp>
      <p:sp>
        <p:nvSpPr>
          <p:cNvPr id="13" name="TextBox 12">
            <a:extLst>
              <a:ext uri="{FF2B5EF4-FFF2-40B4-BE49-F238E27FC236}">
                <a16:creationId xmlns:a16="http://schemas.microsoft.com/office/drawing/2014/main" id="{AB16C215-ACDE-2778-7AF5-E233ED13BF10}"/>
              </a:ext>
            </a:extLst>
          </p:cNvPr>
          <p:cNvSpPr txBox="1"/>
          <p:nvPr/>
        </p:nvSpPr>
        <p:spPr>
          <a:xfrm>
            <a:off x="385345" y="2713989"/>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Settings</a:t>
            </a:r>
            <a:r>
              <a:rPr lang="en-US" sz="900">
                <a:solidFill>
                  <a:srgbClr val="00417C"/>
                </a:solidFill>
                <a:latin typeface="Calibri" panose="020F0502020204030204"/>
                <a:ea typeface="+mn-ea"/>
                <a:cs typeface="+mn-cs"/>
              </a:rPr>
              <a:t>”</a:t>
            </a:r>
          </a:p>
        </p:txBody>
      </p:sp>
      <p:sp>
        <p:nvSpPr>
          <p:cNvPr id="19" name="Oval 18">
            <a:extLst>
              <a:ext uri="{FF2B5EF4-FFF2-40B4-BE49-F238E27FC236}">
                <a16:creationId xmlns:a16="http://schemas.microsoft.com/office/drawing/2014/main" id="{EE52D0B4-05EB-6CC4-F826-E6C1C56A7F20}"/>
              </a:ext>
            </a:extLst>
          </p:cNvPr>
          <p:cNvSpPr/>
          <p:nvPr/>
        </p:nvSpPr>
        <p:spPr>
          <a:xfrm>
            <a:off x="199215" y="3580917"/>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2" name="TextBox 1">
            <a:extLst>
              <a:ext uri="{FF2B5EF4-FFF2-40B4-BE49-F238E27FC236}">
                <a16:creationId xmlns:a16="http://schemas.microsoft.com/office/drawing/2014/main" id="{DC209A67-7E61-A650-5F1E-0991B68B246A}"/>
              </a:ext>
            </a:extLst>
          </p:cNvPr>
          <p:cNvSpPr txBox="1"/>
          <p:nvPr/>
        </p:nvSpPr>
        <p:spPr>
          <a:xfrm>
            <a:off x="305556" y="3245721"/>
            <a:ext cx="2868497"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Notifications Configuration Steps:</a:t>
            </a:r>
          </a:p>
        </p:txBody>
      </p:sp>
      <p:sp>
        <p:nvSpPr>
          <p:cNvPr id="3" name="TextBox 2">
            <a:extLst>
              <a:ext uri="{FF2B5EF4-FFF2-40B4-BE49-F238E27FC236}">
                <a16:creationId xmlns:a16="http://schemas.microsoft.com/office/drawing/2014/main" id="{AAC9DA56-8AB7-D4DD-E3F7-06E91E533951}"/>
              </a:ext>
            </a:extLst>
          </p:cNvPr>
          <p:cNvSpPr txBox="1"/>
          <p:nvPr/>
        </p:nvSpPr>
        <p:spPr>
          <a:xfrm>
            <a:off x="358793" y="4418819"/>
            <a:ext cx="3206571" cy="1338828"/>
          </a:xfrm>
          <a:prstGeom prst="rect">
            <a:avLst/>
          </a:prstGeom>
          <a:noFill/>
        </p:spPr>
        <p:txBody>
          <a:bodyPr wrap="square" rtlCol="0">
            <a:spAutoFit/>
          </a:bodyPr>
          <a:lstStyle/>
          <a:p>
            <a:pPr algn="l"/>
            <a:r>
              <a:rPr lang="en-US" sz="900">
                <a:solidFill>
                  <a:schemeClr val="accent1">
                    <a:lumMod val="75000"/>
                  </a:schemeClr>
                </a:solidFill>
              </a:rPr>
              <a:t>Turn notifications on or off for email, push (in-app), and SMS (text) delivery.</a:t>
            </a:r>
          </a:p>
          <a:p>
            <a:pPr algn="l"/>
            <a:r>
              <a:rPr lang="en-US" sz="900">
                <a:solidFill>
                  <a:schemeClr val="accent1">
                    <a:lumMod val="75000"/>
                  </a:schemeClr>
                </a:solidFill>
              </a:rPr>
              <a:t>If you elect to receive SMS notifications, enter </a:t>
            </a:r>
            <a:r>
              <a:rPr lang="en-US" sz="900" b="1">
                <a:solidFill>
                  <a:schemeClr val="accent1">
                    <a:lumMod val="75000"/>
                  </a:schemeClr>
                </a:solidFill>
              </a:rPr>
              <a:t>Mobile Number</a:t>
            </a:r>
            <a:r>
              <a:rPr lang="en-US" sz="900">
                <a:solidFill>
                  <a:schemeClr val="accent1">
                    <a:lumMod val="75000"/>
                  </a:schemeClr>
                </a:solidFill>
              </a:rPr>
              <a:t> and select </a:t>
            </a:r>
            <a:r>
              <a:rPr lang="en-US" sz="900" b="1">
                <a:solidFill>
                  <a:schemeClr val="accent1">
                    <a:lumMod val="75000"/>
                  </a:schemeClr>
                </a:solidFill>
              </a:rPr>
              <a:t>Mobile Provider</a:t>
            </a:r>
            <a:r>
              <a:rPr lang="en-US" sz="900">
                <a:solidFill>
                  <a:schemeClr val="accent1">
                    <a:lumMod val="75000"/>
                  </a:schemeClr>
                </a:solidFill>
              </a:rPr>
              <a:t>.</a:t>
            </a:r>
          </a:p>
          <a:p>
            <a:pPr algn="l"/>
            <a:endParaRPr lang="en-US" sz="900">
              <a:solidFill>
                <a:schemeClr val="accent1">
                  <a:lumMod val="75000"/>
                </a:schemeClr>
              </a:solidFill>
            </a:endParaRPr>
          </a:p>
          <a:p>
            <a:pPr algn="l"/>
            <a:r>
              <a:rPr lang="en-US" sz="900">
                <a:solidFill>
                  <a:schemeClr val="accent1">
                    <a:lumMod val="75000"/>
                  </a:schemeClr>
                </a:solidFill>
              </a:rPr>
              <a:t>Mobile App District Code: SBDM</a:t>
            </a:r>
          </a:p>
          <a:p>
            <a:pPr algn="l"/>
            <a:endParaRPr lang="en-US" sz="900">
              <a:solidFill>
                <a:srgbClr val="333333"/>
              </a:solidFill>
            </a:endParaRPr>
          </a:p>
          <a:p>
            <a:endParaRPr lang="fr-CA"/>
          </a:p>
        </p:txBody>
      </p:sp>
      <p:sp>
        <p:nvSpPr>
          <p:cNvPr id="5" name="TextBox 4">
            <a:extLst>
              <a:ext uri="{FF2B5EF4-FFF2-40B4-BE49-F238E27FC236}">
                <a16:creationId xmlns:a16="http://schemas.microsoft.com/office/drawing/2014/main" id="{01E1802A-73CC-BDBB-4073-4F662EB01DB8}"/>
              </a:ext>
            </a:extLst>
          </p:cNvPr>
          <p:cNvSpPr txBox="1"/>
          <p:nvPr/>
        </p:nvSpPr>
        <p:spPr>
          <a:xfrm>
            <a:off x="385345" y="3550851"/>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Notifications</a:t>
            </a:r>
            <a:r>
              <a:rPr lang="en-US" sz="900">
                <a:solidFill>
                  <a:srgbClr val="00417C"/>
                </a:solidFill>
                <a:latin typeface="Calibri" panose="020F0502020204030204"/>
                <a:ea typeface="+mn-ea"/>
                <a:cs typeface="+mn-cs"/>
              </a:rPr>
              <a:t>”</a:t>
            </a:r>
          </a:p>
        </p:txBody>
      </p:sp>
      <p:sp>
        <p:nvSpPr>
          <p:cNvPr id="17" name="Oval 16">
            <a:extLst>
              <a:ext uri="{FF2B5EF4-FFF2-40B4-BE49-F238E27FC236}">
                <a16:creationId xmlns:a16="http://schemas.microsoft.com/office/drawing/2014/main" id="{0E6FA551-28FC-AA07-7C9A-DC7A8A6FB3B4}"/>
              </a:ext>
            </a:extLst>
          </p:cNvPr>
          <p:cNvSpPr/>
          <p:nvPr/>
        </p:nvSpPr>
        <p:spPr>
          <a:xfrm>
            <a:off x="832043" y="4245555"/>
            <a:ext cx="159578" cy="13435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pic>
        <p:nvPicPr>
          <p:cNvPr id="25" name="Picture 24">
            <a:extLst>
              <a:ext uri="{FF2B5EF4-FFF2-40B4-BE49-F238E27FC236}">
                <a16:creationId xmlns:a16="http://schemas.microsoft.com/office/drawing/2014/main" id="{342CEB2A-21B4-F522-080D-DE38E1597FF0}"/>
              </a:ext>
            </a:extLst>
          </p:cNvPr>
          <p:cNvPicPr>
            <a:picLocks noChangeAspect="1"/>
          </p:cNvPicPr>
          <p:nvPr/>
        </p:nvPicPr>
        <p:blipFill>
          <a:blip r:embed="rId3"/>
          <a:stretch>
            <a:fillRect/>
          </a:stretch>
        </p:blipFill>
        <p:spPr>
          <a:xfrm>
            <a:off x="4436873" y="983104"/>
            <a:ext cx="2794227" cy="4778063"/>
          </a:xfrm>
          <a:prstGeom prst="rect">
            <a:avLst/>
          </a:prstGeom>
        </p:spPr>
      </p:pic>
      <p:pic>
        <p:nvPicPr>
          <p:cNvPr id="27" name="Picture 26">
            <a:extLst>
              <a:ext uri="{FF2B5EF4-FFF2-40B4-BE49-F238E27FC236}">
                <a16:creationId xmlns:a16="http://schemas.microsoft.com/office/drawing/2014/main" id="{6EB5D525-CCB1-F294-6C1C-26C282E59C37}"/>
              </a:ext>
            </a:extLst>
          </p:cNvPr>
          <p:cNvPicPr>
            <a:picLocks noChangeAspect="1"/>
          </p:cNvPicPr>
          <p:nvPr/>
        </p:nvPicPr>
        <p:blipFill>
          <a:blip r:embed="rId4"/>
          <a:stretch>
            <a:fillRect/>
          </a:stretch>
        </p:blipFill>
        <p:spPr>
          <a:xfrm>
            <a:off x="385345" y="3814403"/>
            <a:ext cx="3952040" cy="392244"/>
          </a:xfrm>
          <a:prstGeom prst="rect">
            <a:avLst/>
          </a:prstGeom>
        </p:spPr>
      </p:pic>
      <p:pic>
        <p:nvPicPr>
          <p:cNvPr id="7" name="Picture 6">
            <a:extLst>
              <a:ext uri="{FF2B5EF4-FFF2-40B4-BE49-F238E27FC236}">
                <a16:creationId xmlns:a16="http://schemas.microsoft.com/office/drawing/2014/main" id="{2AC669B7-A865-9F46-8C27-73ADE96587CC}"/>
              </a:ext>
            </a:extLst>
          </p:cNvPr>
          <p:cNvPicPr>
            <a:picLocks noChangeAspect="1"/>
          </p:cNvPicPr>
          <p:nvPr/>
        </p:nvPicPr>
        <p:blipFill>
          <a:blip r:embed="rId5"/>
          <a:stretch>
            <a:fillRect/>
          </a:stretch>
        </p:blipFill>
        <p:spPr>
          <a:xfrm>
            <a:off x="2277111" y="1900612"/>
            <a:ext cx="1953461" cy="1236175"/>
          </a:xfrm>
          <a:prstGeom prst="rect">
            <a:avLst/>
          </a:prstGeom>
          <a:ln>
            <a:solidFill>
              <a:schemeClr val="tx1"/>
            </a:solidFill>
          </a:ln>
        </p:spPr>
      </p:pic>
      <p:sp>
        <p:nvSpPr>
          <p:cNvPr id="14" name="Oval 13">
            <a:extLst>
              <a:ext uri="{FF2B5EF4-FFF2-40B4-BE49-F238E27FC236}">
                <a16:creationId xmlns:a16="http://schemas.microsoft.com/office/drawing/2014/main" id="{59EC4AE4-6A1E-3A23-B421-F92383F0D188}"/>
              </a:ext>
            </a:extLst>
          </p:cNvPr>
          <p:cNvSpPr/>
          <p:nvPr/>
        </p:nvSpPr>
        <p:spPr>
          <a:xfrm>
            <a:off x="3645014" y="2133429"/>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5" name="Oval 14">
            <a:extLst>
              <a:ext uri="{FF2B5EF4-FFF2-40B4-BE49-F238E27FC236}">
                <a16:creationId xmlns:a16="http://schemas.microsoft.com/office/drawing/2014/main" id="{35443BF8-09A5-9D10-81F3-AB009444F769}"/>
              </a:ext>
            </a:extLst>
          </p:cNvPr>
          <p:cNvSpPr/>
          <p:nvPr/>
        </p:nvSpPr>
        <p:spPr>
          <a:xfrm>
            <a:off x="3279127" y="2506490"/>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8" name="Rectangle 7">
            <a:extLst>
              <a:ext uri="{FF2B5EF4-FFF2-40B4-BE49-F238E27FC236}">
                <a16:creationId xmlns:a16="http://schemas.microsoft.com/office/drawing/2014/main" id="{8D4D0253-07DE-D76D-6F42-667CF6B85D68}"/>
              </a:ext>
            </a:extLst>
          </p:cNvPr>
          <p:cNvSpPr/>
          <p:nvPr/>
        </p:nvSpPr>
        <p:spPr>
          <a:xfrm>
            <a:off x="4517858" y="3429001"/>
            <a:ext cx="2664995" cy="3296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F6BAB6-4AE2-1980-0915-A2BE0B6F1606}"/>
              </a:ext>
            </a:extLst>
          </p:cNvPr>
          <p:cNvSpPr/>
          <p:nvPr/>
        </p:nvSpPr>
        <p:spPr>
          <a:xfrm>
            <a:off x="6409036" y="4899861"/>
            <a:ext cx="647486" cy="76545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3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65824" y="327862"/>
            <a:ext cx="6030790" cy="994172"/>
          </a:xfrm>
        </p:spPr>
        <p:txBody>
          <a:bodyPr/>
          <a:lstStyle/>
          <a:p>
            <a:pPr algn="l"/>
            <a:r>
              <a:rPr lang="en-US" dirty="0">
                <a:solidFill>
                  <a:srgbClr val="002060"/>
                </a:solidFill>
              </a:rPr>
              <a:t>WEB BROWSER ACCESS</a:t>
            </a:r>
            <a:br>
              <a:rPr lang="en-US" dirty="0">
                <a:solidFill>
                  <a:srgbClr val="002060"/>
                </a:solidFill>
              </a:rPr>
            </a:br>
            <a:r>
              <a:rPr lang="en-US" sz="2400" dirty="0">
                <a:solidFill>
                  <a:srgbClr val="002060"/>
                </a:solidFill>
              </a:rPr>
              <a:t>PROFILE SETTINGS- Substitute</a:t>
            </a:r>
          </a:p>
        </p:txBody>
      </p:sp>
      <p:sp>
        <p:nvSpPr>
          <p:cNvPr id="6" name="TextBox 5">
            <a:extLst>
              <a:ext uri="{FF2B5EF4-FFF2-40B4-BE49-F238E27FC236}">
                <a16:creationId xmlns:a16="http://schemas.microsoft.com/office/drawing/2014/main" id="{3C2DE8FD-F63A-FE92-5C4A-626598C33285}"/>
              </a:ext>
            </a:extLst>
          </p:cNvPr>
          <p:cNvSpPr txBox="1"/>
          <p:nvPr/>
        </p:nvSpPr>
        <p:spPr>
          <a:xfrm>
            <a:off x="225768" y="1994929"/>
            <a:ext cx="1531708"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Navigation Steps:</a:t>
            </a:r>
          </a:p>
        </p:txBody>
      </p:sp>
      <p:sp>
        <p:nvSpPr>
          <p:cNvPr id="10" name="Oval 9">
            <a:extLst>
              <a:ext uri="{FF2B5EF4-FFF2-40B4-BE49-F238E27FC236}">
                <a16:creationId xmlns:a16="http://schemas.microsoft.com/office/drawing/2014/main" id="{1572B8C6-F734-C57A-B88A-1926C28E38F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1" name="Oval 10">
            <a:extLst>
              <a:ext uri="{FF2B5EF4-FFF2-40B4-BE49-F238E27FC236}">
                <a16:creationId xmlns:a16="http://schemas.microsoft.com/office/drawing/2014/main" id="{53B4CF02-F0A7-D193-65D4-7515B96A053C}"/>
              </a:ext>
            </a:extLst>
          </p:cNvPr>
          <p:cNvSpPr/>
          <p:nvPr/>
        </p:nvSpPr>
        <p:spPr>
          <a:xfrm>
            <a:off x="225768" y="2736203"/>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12" name="TextBox 11">
            <a:extLst>
              <a:ext uri="{FF2B5EF4-FFF2-40B4-BE49-F238E27FC236}">
                <a16:creationId xmlns:a16="http://schemas.microsoft.com/office/drawing/2014/main" id="{B9787FDF-32CE-284B-0D6F-05C549D12057}"/>
              </a:ext>
            </a:extLst>
          </p:cNvPr>
          <p:cNvSpPr txBox="1"/>
          <p:nvPr/>
        </p:nvSpPr>
        <p:spPr>
          <a:xfrm>
            <a:off x="385345" y="2345576"/>
            <a:ext cx="1630961" cy="3693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your initials on the top right of the screen.</a:t>
            </a:r>
          </a:p>
        </p:txBody>
      </p:sp>
      <p:sp>
        <p:nvSpPr>
          <p:cNvPr id="13" name="TextBox 12">
            <a:extLst>
              <a:ext uri="{FF2B5EF4-FFF2-40B4-BE49-F238E27FC236}">
                <a16:creationId xmlns:a16="http://schemas.microsoft.com/office/drawing/2014/main" id="{AB16C215-ACDE-2778-7AF5-E233ED13BF10}"/>
              </a:ext>
            </a:extLst>
          </p:cNvPr>
          <p:cNvSpPr txBox="1"/>
          <p:nvPr/>
        </p:nvSpPr>
        <p:spPr>
          <a:xfrm>
            <a:off x="385345" y="2713989"/>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Settings</a:t>
            </a:r>
            <a:r>
              <a:rPr lang="en-US" sz="900">
                <a:solidFill>
                  <a:srgbClr val="00417C"/>
                </a:solidFill>
                <a:latin typeface="Calibri" panose="020F0502020204030204"/>
                <a:ea typeface="+mn-ea"/>
                <a:cs typeface="+mn-cs"/>
              </a:rPr>
              <a:t>”</a:t>
            </a:r>
          </a:p>
        </p:txBody>
      </p:sp>
      <p:sp>
        <p:nvSpPr>
          <p:cNvPr id="19" name="Oval 18">
            <a:extLst>
              <a:ext uri="{FF2B5EF4-FFF2-40B4-BE49-F238E27FC236}">
                <a16:creationId xmlns:a16="http://schemas.microsoft.com/office/drawing/2014/main" id="{EE52D0B4-05EB-6CC4-F826-E6C1C56A7F20}"/>
              </a:ext>
            </a:extLst>
          </p:cNvPr>
          <p:cNvSpPr/>
          <p:nvPr/>
        </p:nvSpPr>
        <p:spPr>
          <a:xfrm>
            <a:off x="199215" y="3580917"/>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7" name="TextBox 6">
            <a:extLst>
              <a:ext uri="{FF2B5EF4-FFF2-40B4-BE49-F238E27FC236}">
                <a16:creationId xmlns:a16="http://schemas.microsoft.com/office/drawing/2014/main" id="{77F29C7F-7DA8-7836-FFD5-ADE991A031C9}"/>
              </a:ext>
            </a:extLst>
          </p:cNvPr>
          <p:cNvSpPr txBox="1"/>
          <p:nvPr/>
        </p:nvSpPr>
        <p:spPr>
          <a:xfrm>
            <a:off x="305556" y="3245721"/>
            <a:ext cx="2868497"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Locations Configuration Steps:</a:t>
            </a:r>
          </a:p>
        </p:txBody>
      </p:sp>
      <p:sp>
        <p:nvSpPr>
          <p:cNvPr id="8" name="TextBox 7">
            <a:extLst>
              <a:ext uri="{FF2B5EF4-FFF2-40B4-BE49-F238E27FC236}">
                <a16:creationId xmlns:a16="http://schemas.microsoft.com/office/drawing/2014/main" id="{1F91066A-575C-BA52-8B93-5D89FBFCCCA1}"/>
              </a:ext>
            </a:extLst>
          </p:cNvPr>
          <p:cNvSpPr txBox="1"/>
          <p:nvPr/>
        </p:nvSpPr>
        <p:spPr>
          <a:xfrm>
            <a:off x="385345" y="3550851"/>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Locations</a:t>
            </a:r>
            <a:r>
              <a:rPr lang="en-US" sz="900">
                <a:solidFill>
                  <a:srgbClr val="00417C"/>
                </a:solidFill>
                <a:latin typeface="Calibri" panose="020F0502020204030204"/>
                <a:ea typeface="+mn-ea"/>
                <a:cs typeface="+mn-cs"/>
              </a:rPr>
              <a:t>”</a:t>
            </a:r>
          </a:p>
        </p:txBody>
      </p:sp>
      <p:sp>
        <p:nvSpPr>
          <p:cNvPr id="18" name="TextBox 17">
            <a:extLst>
              <a:ext uri="{FF2B5EF4-FFF2-40B4-BE49-F238E27FC236}">
                <a16:creationId xmlns:a16="http://schemas.microsoft.com/office/drawing/2014/main" id="{670A7E99-5FFA-BE36-B51A-78BDE888FF8E}"/>
              </a:ext>
            </a:extLst>
          </p:cNvPr>
          <p:cNvSpPr txBox="1"/>
          <p:nvPr/>
        </p:nvSpPr>
        <p:spPr>
          <a:xfrm>
            <a:off x="358793" y="4387459"/>
            <a:ext cx="3206571" cy="1061829"/>
          </a:xfrm>
          <a:prstGeom prst="rect">
            <a:avLst/>
          </a:prstGeom>
          <a:noFill/>
        </p:spPr>
        <p:txBody>
          <a:bodyPr wrap="square" rtlCol="0">
            <a:spAutoFit/>
          </a:bodyPr>
          <a:lstStyle/>
          <a:p>
            <a:pPr algn="l"/>
            <a:r>
              <a:rPr lang="en-US" sz="900">
                <a:solidFill>
                  <a:schemeClr val="accent1">
                    <a:lumMod val="75000"/>
                  </a:schemeClr>
                </a:solidFill>
              </a:rPr>
              <a:t>The locations you selected on your Make a Future application will be displayed in this section. If you would like to add or remove a location from your profile, please contact the SFE Operator at tabsence@sd8.bc.ca.</a:t>
            </a:r>
          </a:p>
          <a:p>
            <a:pPr algn="l"/>
            <a:endParaRPr lang="en-US" sz="900">
              <a:solidFill>
                <a:srgbClr val="333333"/>
              </a:solidFill>
            </a:endParaRPr>
          </a:p>
          <a:p>
            <a:endParaRPr lang="fr-CA"/>
          </a:p>
        </p:txBody>
      </p:sp>
      <p:pic>
        <p:nvPicPr>
          <p:cNvPr id="22" name="Picture 21">
            <a:extLst>
              <a:ext uri="{FF2B5EF4-FFF2-40B4-BE49-F238E27FC236}">
                <a16:creationId xmlns:a16="http://schemas.microsoft.com/office/drawing/2014/main" id="{C20AD7A2-FBE5-6FEA-4B53-0A49455725F6}"/>
              </a:ext>
            </a:extLst>
          </p:cNvPr>
          <p:cNvPicPr>
            <a:picLocks noChangeAspect="1"/>
          </p:cNvPicPr>
          <p:nvPr/>
        </p:nvPicPr>
        <p:blipFill>
          <a:blip r:embed="rId3"/>
          <a:stretch>
            <a:fillRect/>
          </a:stretch>
        </p:blipFill>
        <p:spPr>
          <a:xfrm>
            <a:off x="4258520" y="2726852"/>
            <a:ext cx="4686266" cy="2238783"/>
          </a:xfrm>
          <a:prstGeom prst="rect">
            <a:avLst/>
          </a:prstGeom>
        </p:spPr>
      </p:pic>
      <p:pic>
        <p:nvPicPr>
          <p:cNvPr id="26" name="Picture 25">
            <a:extLst>
              <a:ext uri="{FF2B5EF4-FFF2-40B4-BE49-F238E27FC236}">
                <a16:creationId xmlns:a16="http://schemas.microsoft.com/office/drawing/2014/main" id="{4AE02902-411F-E869-536F-C15630127654}"/>
              </a:ext>
            </a:extLst>
          </p:cNvPr>
          <p:cNvPicPr>
            <a:picLocks noChangeAspect="1"/>
          </p:cNvPicPr>
          <p:nvPr/>
        </p:nvPicPr>
        <p:blipFill>
          <a:blip r:embed="rId4"/>
          <a:stretch>
            <a:fillRect/>
          </a:stretch>
        </p:blipFill>
        <p:spPr>
          <a:xfrm>
            <a:off x="358792" y="3789985"/>
            <a:ext cx="3804134" cy="373433"/>
          </a:xfrm>
          <a:prstGeom prst="rect">
            <a:avLst/>
          </a:prstGeom>
        </p:spPr>
      </p:pic>
      <p:sp>
        <p:nvSpPr>
          <p:cNvPr id="17" name="Oval 16">
            <a:extLst>
              <a:ext uri="{FF2B5EF4-FFF2-40B4-BE49-F238E27FC236}">
                <a16:creationId xmlns:a16="http://schemas.microsoft.com/office/drawing/2014/main" id="{0E6FA551-28FC-AA07-7C9A-DC7A8A6FB3B4}"/>
              </a:ext>
            </a:extLst>
          </p:cNvPr>
          <p:cNvSpPr/>
          <p:nvPr/>
        </p:nvSpPr>
        <p:spPr>
          <a:xfrm>
            <a:off x="1200825" y="4203851"/>
            <a:ext cx="159578" cy="13435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pic>
        <p:nvPicPr>
          <p:cNvPr id="2" name="Picture 1">
            <a:extLst>
              <a:ext uri="{FF2B5EF4-FFF2-40B4-BE49-F238E27FC236}">
                <a16:creationId xmlns:a16="http://schemas.microsoft.com/office/drawing/2014/main" id="{63A81CE8-3B99-6238-5862-F6A9EC67855A}"/>
              </a:ext>
            </a:extLst>
          </p:cNvPr>
          <p:cNvPicPr>
            <a:picLocks noChangeAspect="1"/>
          </p:cNvPicPr>
          <p:nvPr/>
        </p:nvPicPr>
        <p:blipFill>
          <a:blip r:embed="rId5"/>
          <a:stretch>
            <a:fillRect/>
          </a:stretch>
        </p:blipFill>
        <p:spPr>
          <a:xfrm>
            <a:off x="2260859" y="1897526"/>
            <a:ext cx="1953461" cy="1236175"/>
          </a:xfrm>
          <a:prstGeom prst="rect">
            <a:avLst/>
          </a:prstGeom>
          <a:ln>
            <a:solidFill>
              <a:schemeClr val="tx1"/>
            </a:solidFill>
          </a:ln>
        </p:spPr>
      </p:pic>
      <p:sp>
        <p:nvSpPr>
          <p:cNvPr id="14" name="Oval 13">
            <a:extLst>
              <a:ext uri="{FF2B5EF4-FFF2-40B4-BE49-F238E27FC236}">
                <a16:creationId xmlns:a16="http://schemas.microsoft.com/office/drawing/2014/main" id="{59EC4AE4-6A1E-3A23-B421-F92383F0D188}"/>
              </a:ext>
            </a:extLst>
          </p:cNvPr>
          <p:cNvSpPr/>
          <p:nvPr/>
        </p:nvSpPr>
        <p:spPr>
          <a:xfrm>
            <a:off x="3633480" y="2133429"/>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5" name="Oval 14">
            <a:extLst>
              <a:ext uri="{FF2B5EF4-FFF2-40B4-BE49-F238E27FC236}">
                <a16:creationId xmlns:a16="http://schemas.microsoft.com/office/drawing/2014/main" id="{35443BF8-09A5-9D10-81F3-AB009444F769}"/>
              </a:ext>
            </a:extLst>
          </p:cNvPr>
          <p:cNvSpPr/>
          <p:nvPr/>
        </p:nvSpPr>
        <p:spPr>
          <a:xfrm>
            <a:off x="3244700" y="2515613"/>
            <a:ext cx="172311"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Tree>
    <p:extLst>
      <p:ext uri="{BB962C8B-B14F-4D97-AF65-F5344CB8AC3E}">
        <p14:creationId xmlns:p14="http://schemas.microsoft.com/office/powerpoint/2010/main" val="24961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DE8D5-553A-7CA7-700D-D86B04C2A736}"/>
              </a:ext>
            </a:extLst>
          </p:cNvPr>
          <p:cNvSpPr>
            <a:spLocks noGrp="1"/>
          </p:cNvSpPr>
          <p:nvPr>
            <p:ph type="title"/>
          </p:nvPr>
        </p:nvSpPr>
        <p:spPr>
          <a:xfrm>
            <a:off x="199215" y="376765"/>
            <a:ext cx="6228218" cy="994172"/>
          </a:xfrm>
        </p:spPr>
        <p:txBody>
          <a:bodyPr/>
          <a:lstStyle/>
          <a:p>
            <a:pPr algn="l"/>
            <a:r>
              <a:rPr lang="en-US" dirty="0">
                <a:solidFill>
                  <a:srgbClr val="002060"/>
                </a:solidFill>
              </a:rPr>
              <a:t>WEB BROWSER ACCESS</a:t>
            </a:r>
            <a:br>
              <a:rPr lang="en-US" dirty="0">
                <a:solidFill>
                  <a:srgbClr val="002060"/>
                </a:solidFill>
              </a:rPr>
            </a:br>
            <a:r>
              <a:rPr lang="en-US" sz="2400" dirty="0">
                <a:solidFill>
                  <a:srgbClr val="002060"/>
                </a:solidFill>
              </a:rPr>
              <a:t>PROFILE SETTINGS-Substitute</a:t>
            </a:r>
          </a:p>
        </p:txBody>
      </p:sp>
      <p:sp>
        <p:nvSpPr>
          <p:cNvPr id="6" name="TextBox 5">
            <a:extLst>
              <a:ext uri="{FF2B5EF4-FFF2-40B4-BE49-F238E27FC236}">
                <a16:creationId xmlns:a16="http://schemas.microsoft.com/office/drawing/2014/main" id="{3C2DE8FD-F63A-FE92-5C4A-626598C33285}"/>
              </a:ext>
            </a:extLst>
          </p:cNvPr>
          <p:cNvSpPr txBox="1"/>
          <p:nvPr/>
        </p:nvSpPr>
        <p:spPr>
          <a:xfrm>
            <a:off x="225768" y="1994929"/>
            <a:ext cx="1531708"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Navigation Steps:</a:t>
            </a:r>
          </a:p>
        </p:txBody>
      </p:sp>
      <p:sp>
        <p:nvSpPr>
          <p:cNvPr id="10" name="Oval 9">
            <a:extLst>
              <a:ext uri="{FF2B5EF4-FFF2-40B4-BE49-F238E27FC236}">
                <a16:creationId xmlns:a16="http://schemas.microsoft.com/office/drawing/2014/main" id="{1572B8C6-F734-C57A-B88A-1926C28E38FA}"/>
              </a:ext>
            </a:extLst>
          </p:cNvPr>
          <p:cNvSpPr/>
          <p:nvPr/>
        </p:nvSpPr>
        <p:spPr>
          <a:xfrm>
            <a:off x="225768" y="2378661"/>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1" name="Oval 10">
            <a:extLst>
              <a:ext uri="{FF2B5EF4-FFF2-40B4-BE49-F238E27FC236}">
                <a16:creationId xmlns:a16="http://schemas.microsoft.com/office/drawing/2014/main" id="{53B4CF02-F0A7-D193-65D4-7515B96A053C}"/>
              </a:ext>
            </a:extLst>
          </p:cNvPr>
          <p:cNvSpPr/>
          <p:nvPr/>
        </p:nvSpPr>
        <p:spPr>
          <a:xfrm>
            <a:off x="225768" y="2736203"/>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
        <p:nvSpPr>
          <p:cNvPr id="12" name="TextBox 11">
            <a:extLst>
              <a:ext uri="{FF2B5EF4-FFF2-40B4-BE49-F238E27FC236}">
                <a16:creationId xmlns:a16="http://schemas.microsoft.com/office/drawing/2014/main" id="{B9787FDF-32CE-284B-0D6F-05C549D12057}"/>
              </a:ext>
            </a:extLst>
          </p:cNvPr>
          <p:cNvSpPr txBox="1"/>
          <p:nvPr/>
        </p:nvSpPr>
        <p:spPr>
          <a:xfrm>
            <a:off x="385345" y="2345576"/>
            <a:ext cx="1630961" cy="3693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your initials on the top right of the screen.</a:t>
            </a:r>
          </a:p>
        </p:txBody>
      </p:sp>
      <p:sp>
        <p:nvSpPr>
          <p:cNvPr id="13" name="TextBox 12">
            <a:extLst>
              <a:ext uri="{FF2B5EF4-FFF2-40B4-BE49-F238E27FC236}">
                <a16:creationId xmlns:a16="http://schemas.microsoft.com/office/drawing/2014/main" id="{AB16C215-ACDE-2778-7AF5-E233ED13BF10}"/>
              </a:ext>
            </a:extLst>
          </p:cNvPr>
          <p:cNvSpPr txBox="1"/>
          <p:nvPr/>
        </p:nvSpPr>
        <p:spPr>
          <a:xfrm>
            <a:off x="385345" y="2713989"/>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Settings</a:t>
            </a:r>
            <a:r>
              <a:rPr lang="en-US" sz="900">
                <a:solidFill>
                  <a:srgbClr val="00417C"/>
                </a:solidFill>
                <a:latin typeface="Calibri" panose="020F0502020204030204"/>
                <a:ea typeface="+mn-ea"/>
                <a:cs typeface="+mn-cs"/>
              </a:rPr>
              <a:t>”</a:t>
            </a:r>
          </a:p>
        </p:txBody>
      </p:sp>
      <p:sp>
        <p:nvSpPr>
          <p:cNvPr id="19" name="Oval 18">
            <a:extLst>
              <a:ext uri="{FF2B5EF4-FFF2-40B4-BE49-F238E27FC236}">
                <a16:creationId xmlns:a16="http://schemas.microsoft.com/office/drawing/2014/main" id="{EE52D0B4-05EB-6CC4-F826-E6C1C56A7F20}"/>
              </a:ext>
            </a:extLst>
          </p:cNvPr>
          <p:cNvSpPr/>
          <p:nvPr/>
        </p:nvSpPr>
        <p:spPr>
          <a:xfrm>
            <a:off x="199215" y="3580917"/>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7" name="Oval 16">
            <a:extLst>
              <a:ext uri="{FF2B5EF4-FFF2-40B4-BE49-F238E27FC236}">
                <a16:creationId xmlns:a16="http://schemas.microsoft.com/office/drawing/2014/main" id="{0E6FA551-28FC-AA07-7C9A-DC7A8A6FB3B4}"/>
              </a:ext>
            </a:extLst>
          </p:cNvPr>
          <p:cNvSpPr/>
          <p:nvPr/>
        </p:nvSpPr>
        <p:spPr>
          <a:xfrm>
            <a:off x="1677686" y="4236811"/>
            <a:ext cx="159578" cy="134355"/>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pic>
        <p:nvPicPr>
          <p:cNvPr id="3" name="Picture 2">
            <a:extLst>
              <a:ext uri="{FF2B5EF4-FFF2-40B4-BE49-F238E27FC236}">
                <a16:creationId xmlns:a16="http://schemas.microsoft.com/office/drawing/2014/main" id="{99E06A3B-8975-B92B-E056-CEC7442E7268}"/>
              </a:ext>
            </a:extLst>
          </p:cNvPr>
          <p:cNvPicPr>
            <a:picLocks noChangeAspect="1"/>
          </p:cNvPicPr>
          <p:nvPr/>
        </p:nvPicPr>
        <p:blipFill>
          <a:blip r:embed="rId3"/>
          <a:stretch>
            <a:fillRect/>
          </a:stretch>
        </p:blipFill>
        <p:spPr>
          <a:xfrm>
            <a:off x="4186268" y="2089580"/>
            <a:ext cx="4846210" cy="2466795"/>
          </a:xfrm>
          <a:prstGeom prst="rect">
            <a:avLst/>
          </a:prstGeom>
        </p:spPr>
      </p:pic>
      <p:pic>
        <p:nvPicPr>
          <p:cNvPr id="16" name="Picture 15">
            <a:extLst>
              <a:ext uri="{FF2B5EF4-FFF2-40B4-BE49-F238E27FC236}">
                <a16:creationId xmlns:a16="http://schemas.microsoft.com/office/drawing/2014/main" id="{DD073DE0-1574-25FB-51A2-6689C117CBB5}"/>
              </a:ext>
            </a:extLst>
          </p:cNvPr>
          <p:cNvPicPr>
            <a:picLocks noChangeAspect="1"/>
          </p:cNvPicPr>
          <p:nvPr/>
        </p:nvPicPr>
        <p:blipFill>
          <a:blip r:embed="rId4"/>
          <a:stretch>
            <a:fillRect/>
          </a:stretch>
        </p:blipFill>
        <p:spPr>
          <a:xfrm>
            <a:off x="305556" y="3819502"/>
            <a:ext cx="3804134" cy="401016"/>
          </a:xfrm>
          <a:prstGeom prst="rect">
            <a:avLst/>
          </a:prstGeom>
        </p:spPr>
      </p:pic>
      <p:sp>
        <p:nvSpPr>
          <p:cNvPr id="20" name="TextBox 19">
            <a:extLst>
              <a:ext uri="{FF2B5EF4-FFF2-40B4-BE49-F238E27FC236}">
                <a16:creationId xmlns:a16="http://schemas.microsoft.com/office/drawing/2014/main" id="{244FBB0E-5544-1120-0CE0-64D2A93C1BE2}"/>
              </a:ext>
            </a:extLst>
          </p:cNvPr>
          <p:cNvSpPr txBox="1"/>
          <p:nvPr/>
        </p:nvSpPr>
        <p:spPr>
          <a:xfrm>
            <a:off x="305556" y="3245721"/>
            <a:ext cx="2868497" cy="300082"/>
          </a:xfrm>
          <a:prstGeom prst="rect">
            <a:avLst/>
          </a:prstGeom>
          <a:noFill/>
        </p:spPr>
        <p:txBody>
          <a:bodyPr wrap="square" rtlCol="0">
            <a:spAutoFit/>
          </a:bodyPr>
          <a:lstStyle/>
          <a:p>
            <a:pPr defTabSz="685800" fontAlgn="auto">
              <a:spcBef>
                <a:spcPts val="0"/>
              </a:spcBef>
              <a:spcAft>
                <a:spcPts val="0"/>
              </a:spcAft>
              <a:defRPr/>
            </a:pPr>
            <a:r>
              <a:rPr lang="en-US" sz="1350" b="1">
                <a:solidFill>
                  <a:srgbClr val="00417C"/>
                </a:solidFill>
                <a:latin typeface="Calibri" panose="020F0502020204030204"/>
                <a:ea typeface="+mn-ea"/>
                <a:cs typeface="+mn-cs"/>
              </a:rPr>
              <a:t>Classifications Configuration Steps:</a:t>
            </a:r>
          </a:p>
        </p:txBody>
      </p:sp>
      <p:sp>
        <p:nvSpPr>
          <p:cNvPr id="21" name="TextBox 20">
            <a:extLst>
              <a:ext uri="{FF2B5EF4-FFF2-40B4-BE49-F238E27FC236}">
                <a16:creationId xmlns:a16="http://schemas.microsoft.com/office/drawing/2014/main" id="{DFAB01E1-6ACC-D986-41F7-20C950356DF9}"/>
              </a:ext>
            </a:extLst>
          </p:cNvPr>
          <p:cNvSpPr txBox="1"/>
          <p:nvPr/>
        </p:nvSpPr>
        <p:spPr>
          <a:xfrm>
            <a:off x="385345" y="3550851"/>
            <a:ext cx="1630961" cy="230832"/>
          </a:xfrm>
          <a:prstGeom prst="rect">
            <a:avLst/>
          </a:prstGeom>
          <a:noFill/>
        </p:spPr>
        <p:txBody>
          <a:bodyPr wrap="square" rtlCol="0">
            <a:spAutoFit/>
          </a:bodyPr>
          <a:lstStyle/>
          <a:p>
            <a:pPr defTabSz="685800" fontAlgn="auto">
              <a:spcBef>
                <a:spcPts val="0"/>
              </a:spcBef>
              <a:spcAft>
                <a:spcPts val="0"/>
              </a:spcAft>
              <a:defRPr/>
            </a:pPr>
            <a:r>
              <a:rPr lang="en-US" sz="900">
                <a:solidFill>
                  <a:srgbClr val="00417C"/>
                </a:solidFill>
                <a:latin typeface="Calibri" panose="020F0502020204030204"/>
                <a:ea typeface="+mn-ea"/>
                <a:cs typeface="+mn-cs"/>
              </a:rPr>
              <a:t>Select “</a:t>
            </a:r>
            <a:r>
              <a:rPr lang="en-US" sz="900" b="1">
                <a:solidFill>
                  <a:srgbClr val="00417C"/>
                </a:solidFill>
                <a:latin typeface="Calibri" panose="020F0502020204030204"/>
                <a:ea typeface="+mn-ea"/>
                <a:cs typeface="+mn-cs"/>
              </a:rPr>
              <a:t>Classifications</a:t>
            </a:r>
            <a:r>
              <a:rPr lang="en-US" sz="900">
                <a:solidFill>
                  <a:srgbClr val="00417C"/>
                </a:solidFill>
                <a:latin typeface="Calibri" panose="020F0502020204030204"/>
                <a:ea typeface="+mn-ea"/>
                <a:cs typeface="+mn-cs"/>
              </a:rPr>
              <a:t>”</a:t>
            </a:r>
          </a:p>
        </p:txBody>
      </p:sp>
      <p:sp>
        <p:nvSpPr>
          <p:cNvPr id="24" name="TextBox 23">
            <a:extLst>
              <a:ext uri="{FF2B5EF4-FFF2-40B4-BE49-F238E27FC236}">
                <a16:creationId xmlns:a16="http://schemas.microsoft.com/office/drawing/2014/main" id="{D260369A-0584-ACAD-4CE2-9556B2EA5799}"/>
              </a:ext>
            </a:extLst>
          </p:cNvPr>
          <p:cNvSpPr txBox="1"/>
          <p:nvPr/>
        </p:nvSpPr>
        <p:spPr>
          <a:xfrm>
            <a:off x="358793" y="4447572"/>
            <a:ext cx="3206571" cy="923330"/>
          </a:xfrm>
          <a:prstGeom prst="rect">
            <a:avLst/>
          </a:prstGeom>
          <a:noFill/>
        </p:spPr>
        <p:txBody>
          <a:bodyPr wrap="square" rtlCol="0">
            <a:spAutoFit/>
          </a:bodyPr>
          <a:lstStyle/>
          <a:p>
            <a:pPr algn="l"/>
            <a:r>
              <a:rPr lang="en-US" sz="900">
                <a:solidFill>
                  <a:schemeClr val="accent1">
                    <a:lumMod val="75000"/>
                  </a:schemeClr>
                </a:solidFill>
              </a:rPr>
              <a:t>The qualified classifications will be displayed in this section. If there are any discrepancies in this section, please contact the SFE Operator at tabsence@sd8.bc.ca</a:t>
            </a:r>
          </a:p>
          <a:p>
            <a:pPr algn="l"/>
            <a:endParaRPr lang="en-US" sz="900">
              <a:solidFill>
                <a:srgbClr val="333333"/>
              </a:solidFill>
            </a:endParaRPr>
          </a:p>
          <a:p>
            <a:endParaRPr lang="fr-CA"/>
          </a:p>
        </p:txBody>
      </p:sp>
      <p:pic>
        <p:nvPicPr>
          <p:cNvPr id="2" name="Picture 1">
            <a:extLst>
              <a:ext uri="{FF2B5EF4-FFF2-40B4-BE49-F238E27FC236}">
                <a16:creationId xmlns:a16="http://schemas.microsoft.com/office/drawing/2014/main" id="{82477099-E0A6-847A-FDBC-E00E815414BF}"/>
              </a:ext>
            </a:extLst>
          </p:cNvPr>
          <p:cNvPicPr>
            <a:picLocks noChangeAspect="1"/>
          </p:cNvPicPr>
          <p:nvPr/>
        </p:nvPicPr>
        <p:blipFill>
          <a:blip r:embed="rId5"/>
          <a:stretch>
            <a:fillRect/>
          </a:stretch>
        </p:blipFill>
        <p:spPr>
          <a:xfrm>
            <a:off x="2147886" y="1861155"/>
            <a:ext cx="1953461" cy="1236175"/>
          </a:xfrm>
          <a:prstGeom prst="rect">
            <a:avLst/>
          </a:prstGeom>
          <a:ln>
            <a:solidFill>
              <a:schemeClr val="tx1"/>
            </a:solidFill>
          </a:ln>
        </p:spPr>
      </p:pic>
      <p:sp>
        <p:nvSpPr>
          <p:cNvPr id="14" name="Oval 13">
            <a:extLst>
              <a:ext uri="{FF2B5EF4-FFF2-40B4-BE49-F238E27FC236}">
                <a16:creationId xmlns:a16="http://schemas.microsoft.com/office/drawing/2014/main" id="{59EC4AE4-6A1E-3A23-B421-F92383F0D188}"/>
              </a:ext>
            </a:extLst>
          </p:cNvPr>
          <p:cNvSpPr/>
          <p:nvPr/>
        </p:nvSpPr>
        <p:spPr>
          <a:xfrm>
            <a:off x="3520582" y="2133429"/>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1</a:t>
            </a:r>
          </a:p>
        </p:txBody>
      </p:sp>
      <p:sp>
        <p:nvSpPr>
          <p:cNvPr id="15" name="Oval 14">
            <a:extLst>
              <a:ext uri="{FF2B5EF4-FFF2-40B4-BE49-F238E27FC236}">
                <a16:creationId xmlns:a16="http://schemas.microsoft.com/office/drawing/2014/main" id="{35443BF8-09A5-9D10-81F3-AB009444F769}"/>
              </a:ext>
            </a:extLst>
          </p:cNvPr>
          <p:cNvSpPr/>
          <p:nvPr/>
        </p:nvSpPr>
        <p:spPr>
          <a:xfrm>
            <a:off x="3138220" y="2479242"/>
            <a:ext cx="159578" cy="157899"/>
          </a:xfrm>
          <a:prstGeom prst="ellipse">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900">
                <a:solidFill>
                  <a:srgbClr val="FFFFFF"/>
                </a:solidFill>
                <a:latin typeface="Calibri" panose="020F0502020204030204"/>
              </a:rPr>
              <a:t>2</a:t>
            </a:r>
          </a:p>
        </p:txBody>
      </p:sp>
    </p:spTree>
    <p:extLst>
      <p:ext uri="{BB962C8B-B14F-4D97-AF65-F5344CB8AC3E}">
        <p14:creationId xmlns:p14="http://schemas.microsoft.com/office/powerpoint/2010/main" val="238312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SD8-PPT-District-White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D8-PPT-District-WhiteBkgd [Read-Only]" id="{BB099A23-77D1-45B5-B35F-737AB407F6E5}" vid="{0794DD85-D7D8-44A6-9E9A-18575AAB4BE6}"/>
    </a:ext>
  </a:extLst>
</a:theme>
</file>

<file path=ppt/theme/theme2.xml><?xml version="1.0" encoding="utf-8"?>
<a:theme xmlns:a="http://schemas.openxmlformats.org/drawingml/2006/main" name="1_SD8-PPT-District-White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D8-PPT-District-WhiteBkgd [Read-Only]" id="{BB099A23-77D1-45B5-B35F-737AB407F6E5}" vid="{0794DD85-D7D8-44A6-9E9A-18575AAB4B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DE24ED8BFCE546A4B3FE5DA95E2085" ma:contentTypeVersion="19" ma:contentTypeDescription="Create a new document." ma:contentTypeScope="" ma:versionID="f735c914ef45e328daa40dfd15da8515">
  <xsd:schema xmlns:xsd="http://www.w3.org/2001/XMLSchema" xmlns:xs="http://www.w3.org/2001/XMLSchema" xmlns:p="http://schemas.microsoft.com/office/2006/metadata/properties" xmlns:ns2="37feb7b0-b41d-40c1-aee7-b6ebb081c37b" xmlns:ns3="55dfe787-3b3f-4a90-8d77-8ff121099c4d" targetNamespace="http://schemas.microsoft.com/office/2006/metadata/properties" ma:root="true" ma:fieldsID="b587f46b84fbc7cfb1f3515a1f2e0596" ns2:_="" ns3:_="">
    <xsd:import namespace="37feb7b0-b41d-40c1-aee7-b6ebb081c37b"/>
    <xsd:import namespace="55dfe787-3b3f-4a90-8d77-8ff121099c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MediaServiceLocation" minOccurs="0"/>
                <xsd:element ref="ns2:Creation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feb7b0-b41d-40c1-aee7-b6ebb081c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a700c41-086e-4245-83ea-0ba282013366"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CreationDate" ma:index="21" nillable="true" ma:displayName="Creation Date" ma:format="DateOnly" ma:internalName="CreationDate">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dfe787-3b3f-4a90-8d77-8ff121099c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331de566-5cd3-45c3-a813-4ed9d5dcf071}" ma:internalName="TaxCatchAll" ma:showField="CatchAllData" ma:web="55dfe787-3b3f-4a90-8d77-8ff121099c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dfe787-3b3f-4a90-8d77-8ff121099c4d" xsi:nil="true"/>
    <lcf76f155ced4ddcb4097134ff3c332f xmlns="37feb7b0-b41d-40c1-aee7-b6ebb081c37b">
      <Terms xmlns="http://schemas.microsoft.com/office/infopath/2007/PartnerControls"/>
    </lcf76f155ced4ddcb4097134ff3c332f>
    <CreationDate xmlns="37feb7b0-b41d-40c1-aee7-b6ebb081c37b" xsi:nil="true"/>
  </documentManagement>
</p:properties>
</file>

<file path=customXml/itemProps1.xml><?xml version="1.0" encoding="utf-8"?>
<ds:datastoreItem xmlns:ds="http://schemas.openxmlformats.org/officeDocument/2006/customXml" ds:itemID="{2205AC90-D460-4D5C-99E6-685B1557283B}"/>
</file>

<file path=customXml/itemProps2.xml><?xml version="1.0" encoding="utf-8"?>
<ds:datastoreItem xmlns:ds="http://schemas.openxmlformats.org/officeDocument/2006/customXml" ds:itemID="{829BAA26-AD2E-45D9-8351-1882987323F1}">
  <ds:schemaRefs>
    <ds:schemaRef ds:uri="http://schemas.microsoft.com/sharepoint/v3/contenttype/forms"/>
  </ds:schemaRefs>
</ds:datastoreItem>
</file>

<file path=customXml/itemProps3.xml><?xml version="1.0" encoding="utf-8"?>
<ds:datastoreItem xmlns:ds="http://schemas.openxmlformats.org/officeDocument/2006/customXml" ds:itemID="{92A72AF0-994D-4CEB-89E0-2A6F67CFEBA7}">
  <ds:schemaRefs>
    <ds:schemaRef ds:uri="37feb7b0-b41d-40c1-aee7-b6ebb081c37b"/>
    <ds:schemaRef ds:uri="55dfe787-3b3f-4a90-8d77-8ff121099c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SD8-PPT-District-WhiteBkgd</Template>
  <TotalTime>47</TotalTime>
  <Words>9653</Words>
  <Application>Microsoft Office PowerPoint</Application>
  <PresentationFormat>On-screen Show (4:3)</PresentationFormat>
  <Paragraphs>1193</Paragraphs>
  <Slides>114</Slides>
  <Notes>49</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114</vt:i4>
      </vt:variant>
    </vt:vector>
  </HeadingPairs>
  <TitlesOfParts>
    <vt:vector size="125" baseType="lpstr">
      <vt:lpstr>Arial</vt:lpstr>
      <vt:lpstr>Calibri</vt:lpstr>
      <vt:lpstr>Courier New</vt:lpstr>
      <vt:lpstr>komet</vt:lpstr>
      <vt:lpstr>Segoe UI</vt:lpstr>
      <vt:lpstr>Symbol</vt:lpstr>
      <vt:lpstr>Times New Roman</vt:lpstr>
      <vt:lpstr>Trebuchet MS</vt:lpstr>
      <vt:lpstr>Wingdings</vt:lpstr>
      <vt:lpstr>SD8-PPT-District-WhiteBkgd</vt:lpstr>
      <vt:lpstr>1_SD8-PPT-District-WhiteBkgd</vt:lpstr>
      <vt:lpstr>School District No. 8 (Kootenay Lake)</vt:lpstr>
      <vt:lpstr>PowerPoint Presentation</vt:lpstr>
      <vt:lpstr>SD8 Vision, Mission, Values</vt:lpstr>
      <vt:lpstr>PowerPoint Presentation</vt:lpstr>
      <vt:lpstr>PowerPoint Presentation</vt:lpstr>
      <vt:lpstr>PowerPoint Presentation</vt:lpstr>
      <vt:lpstr>PowerPoint Presentation</vt:lpstr>
      <vt:lpstr>Human Resource Services Team</vt:lpstr>
      <vt:lpstr>PowerPoint Presentation</vt:lpstr>
      <vt:lpstr>Wellness Initiatives</vt:lpstr>
      <vt:lpstr>PowerPoint Presentation</vt:lpstr>
      <vt:lpstr>  </vt:lpstr>
      <vt:lpstr>Workers Compensation Act</vt:lpstr>
      <vt:lpstr>Policy Statement Policy 170.2.6 - Respectful Workplace Administration Procedure 4001: Respectful Workplace Program  </vt:lpstr>
      <vt:lpstr>Definition of Harassment</vt:lpstr>
      <vt:lpstr>Definition of Bullying</vt:lpstr>
      <vt:lpstr>Definition of Discrimination</vt:lpstr>
      <vt:lpstr>Definition of Sexual Harassment</vt:lpstr>
      <vt:lpstr>Examples of Discrimination, Harassment and Bullying</vt:lpstr>
      <vt:lpstr>Continuation of examples of  harassment, sexual harassment &amp; bullying</vt:lpstr>
      <vt:lpstr>What is not discrimination or Harassment </vt:lpstr>
      <vt:lpstr>Effects and potential indicators </vt:lpstr>
      <vt:lpstr>Employer obligations</vt:lpstr>
      <vt:lpstr>Prevent or minimize</vt:lpstr>
      <vt:lpstr>Employee Obligations</vt:lpstr>
      <vt:lpstr>Informal Resolution Process</vt:lpstr>
      <vt:lpstr>TIPS</vt:lpstr>
      <vt:lpstr>Dealing with incidents or complaints</vt:lpstr>
      <vt:lpstr>What must workers do?</vt:lpstr>
      <vt:lpstr>What must supervisors do?</vt:lpstr>
      <vt:lpstr>What can co-workers do to support a respectful workplace?</vt:lpstr>
      <vt:lpstr>Talking to an alleged bully</vt:lpstr>
      <vt:lpstr>Related Documents</vt:lpstr>
      <vt:lpstr>For more information</vt:lpstr>
      <vt:lpstr>Cultural Safety</vt:lpstr>
      <vt:lpstr>PowerPoint Presentation</vt:lpstr>
      <vt:lpstr>Why is it important?</vt:lpstr>
      <vt:lpstr>What does Cultural Safety  look like in SD8?</vt:lpstr>
      <vt:lpstr>How can staff put this into  action?</vt:lpstr>
      <vt:lpstr>Resources for Additional Learning</vt:lpstr>
      <vt:lpstr>Duty of Care </vt:lpstr>
      <vt:lpstr>Expected Duty and Standard of Care in School Settings</vt:lpstr>
      <vt:lpstr>Learning Objectives</vt:lpstr>
      <vt:lpstr>DUTY TO REPORT – Ministry of Children and Family Development</vt:lpstr>
      <vt:lpstr>Unique Rights of Educators</vt:lpstr>
      <vt:lpstr>Standard of Care</vt:lpstr>
      <vt:lpstr>Fiduciary Duty</vt:lpstr>
      <vt:lpstr>Roles and Responsibilities</vt:lpstr>
      <vt:lpstr>Child Abuse and Neglect  Policy: Policy 230: Child Abuse and Neglect Administrative Procedure: AP 3304 - Child Abuse &amp; Neglect   </vt:lpstr>
      <vt:lpstr>Physical Restraint and Seclusion  Administrative Procedure: AP 3308 - Physical Restraint and Seclusion of Students </vt:lpstr>
      <vt:lpstr>What is FIPPA / FOIPPA</vt:lpstr>
      <vt:lpstr>What Is the Purpose of FIPPA?</vt:lpstr>
      <vt:lpstr>Obligations of Employees</vt:lpstr>
      <vt:lpstr>What is Personal Information?</vt:lpstr>
      <vt:lpstr>Managing Student’s Personal Records</vt:lpstr>
      <vt:lpstr>AP 1202 :Critical Incident and Privacy Breach </vt:lpstr>
      <vt:lpstr>Mandatory Breach Reporting</vt:lpstr>
      <vt:lpstr>AP 1202:Critical Incident and Privacy Breach (Continued) </vt:lpstr>
      <vt:lpstr>Administrative Procedures to Support FIPPA  </vt:lpstr>
      <vt:lpstr>Further Information &amp; Online Training</vt:lpstr>
      <vt:lpstr>Health and Safety New and Young Worker Orientation </vt:lpstr>
      <vt:lpstr>SD8 Workplace Rules</vt:lpstr>
      <vt:lpstr>Drugs and Alcohol </vt:lpstr>
      <vt:lpstr>Responsibilities - Workers</vt:lpstr>
      <vt:lpstr>Responsibilities – Supervisors</vt:lpstr>
      <vt:lpstr>Responsibilities – Management</vt:lpstr>
      <vt:lpstr>Worker’s Rights </vt:lpstr>
      <vt:lpstr>Right to Refuse </vt:lpstr>
      <vt:lpstr>Right to Know</vt:lpstr>
      <vt:lpstr>Right to Participate </vt:lpstr>
      <vt:lpstr>Joint Health and Safety  Committees (JHSCs)</vt:lpstr>
      <vt:lpstr>Joint Health and Safety  Committees (JHSCs)</vt:lpstr>
      <vt:lpstr>Workplace Inspections  </vt:lpstr>
      <vt:lpstr>First Aid</vt:lpstr>
      <vt:lpstr>Reporting Procedures </vt:lpstr>
      <vt:lpstr>Injury Management / RTW </vt:lpstr>
      <vt:lpstr>Emergency Procedures</vt:lpstr>
      <vt:lpstr>PowerPoint Presentation</vt:lpstr>
      <vt:lpstr>PowerPoint Presentation</vt:lpstr>
      <vt:lpstr> M.17a form for staff member M.17b form for supervisor  </vt:lpstr>
      <vt:lpstr>PowerPoint Presentation</vt:lpstr>
      <vt:lpstr>PowerPoint Presentation</vt:lpstr>
      <vt:lpstr>Mobile Equipment Operation</vt:lpstr>
      <vt:lpstr>W.H.M.I.S </vt:lpstr>
      <vt:lpstr>W.H.M.I.S </vt:lpstr>
      <vt:lpstr>Asbestos Awareness</vt:lpstr>
      <vt:lpstr>Asbestos Awareness</vt:lpstr>
      <vt:lpstr>Site Orientation </vt:lpstr>
      <vt:lpstr>Site Orientation </vt:lpstr>
      <vt:lpstr>Ask for Instruction </vt:lpstr>
      <vt:lpstr>PowerPoint Presentation</vt:lpstr>
      <vt:lpstr>PowerPoint Presentation</vt:lpstr>
      <vt:lpstr>Smart Find Express (SFE) &amp; Dispatch </vt:lpstr>
      <vt:lpstr>WEB BROWSER ACCESS LOG IN</vt:lpstr>
      <vt:lpstr>WEB BROWSER ACCESS LOG IN</vt:lpstr>
      <vt:lpstr>WEB BROWSER ACCESS PROFILE SETTINGS- Substitute</vt:lpstr>
      <vt:lpstr>WEB BROWSER ACCESS PROFILE SETTINGS- Substitute</vt:lpstr>
      <vt:lpstr>WEB BROWSER ACCESS PROFILE SETTINGS- Substitute</vt:lpstr>
      <vt:lpstr>WEB BROWSER ACCESS PROFILE SETTINGS-Substitute</vt:lpstr>
      <vt:lpstr>WEB BROWSER ACCESS PROFILE SETTINGS- Substitute</vt:lpstr>
      <vt:lpstr>WEB BROWSER ACCESS UNAVAILABLE DATES</vt:lpstr>
      <vt:lpstr>WEB BROWSER ACCESS ACCEPTING A JOB</vt:lpstr>
      <vt:lpstr>WEB BROWSER ACCESS ACCEPTING A JOB</vt:lpstr>
      <vt:lpstr>WEB BROWSER ACCESS DECLINING A JOB</vt:lpstr>
      <vt:lpstr>PHONE ACCESS ACCEPTING/DECLINING A JOB</vt:lpstr>
      <vt:lpstr>SFE HELPDESK </vt:lpstr>
      <vt:lpstr>Payroll 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District No. 8 (Kootenay Lake)</dc:title>
  <dc:creator>HR Services</dc:creator>
  <cp:lastModifiedBy>Melissa Maida</cp:lastModifiedBy>
  <cp:revision>1</cp:revision>
  <dcterms:created xsi:type="dcterms:W3CDTF">2020-06-18T15:11:40Z</dcterms:created>
  <dcterms:modified xsi:type="dcterms:W3CDTF">2024-01-31T17:21:32Z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0x010100D7DE24ED8BFCE546A4B3FE5DA95E2085</vt:lpwstr>
  </property>
  <property fmtid="{D5CDD505-2E9C-101B-9397-08002B2CF9AE}" pid="3" name="MediaServiceImageTags">
    <vt:lpwstr/>
  </property>
</Properties>
</file>